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9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60D6FA-0231-4E95-9215-D3C428770603}" type="datetimeFigureOut">
              <a:rPr lang="en-US" smtClean="0"/>
              <a:t>3/6/2014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FF127-BFFE-43DD-8ADB-83F7BC530EB9}" type="slidenum">
              <a:rPr lang="en-US" smtClean="0"/>
              <a:t>‹#›</a:t>
            </a:fld>
            <a:endParaRPr lang="en-US"/>
          </a:p>
        </p:txBody>
      </p:sp>
    </p:spTree>
    <p:extLst>
      <p:ext uri="{BB962C8B-B14F-4D97-AF65-F5344CB8AC3E}">
        <p14:creationId xmlns:p14="http://schemas.microsoft.com/office/powerpoint/2010/main" val="140915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Number 2.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a:t>
            </a:fld>
            <a:endParaRPr lang="en-US"/>
          </a:p>
        </p:txBody>
      </p:sp>
    </p:spTree>
    <p:extLst>
      <p:ext uri="{BB962C8B-B14F-4D97-AF65-F5344CB8AC3E}">
        <p14:creationId xmlns:p14="http://schemas.microsoft.com/office/powerpoint/2010/main" val="2499095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C</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18</a:t>
            </a:fld>
            <a:endParaRPr lang="en-US"/>
          </a:p>
        </p:txBody>
      </p:sp>
    </p:spTree>
    <p:extLst>
      <p:ext uri="{BB962C8B-B14F-4D97-AF65-F5344CB8AC3E}">
        <p14:creationId xmlns:p14="http://schemas.microsoft.com/office/powerpoint/2010/main" val="3509059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is D</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19</a:t>
            </a:fld>
            <a:endParaRPr lang="en-US"/>
          </a:p>
        </p:txBody>
      </p:sp>
    </p:spTree>
    <p:extLst>
      <p:ext uri="{BB962C8B-B14F-4D97-AF65-F5344CB8AC3E}">
        <p14:creationId xmlns:p14="http://schemas.microsoft.com/office/powerpoint/2010/main" val="1333468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B</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21</a:t>
            </a:fld>
            <a:endParaRPr lang="en-US"/>
          </a:p>
        </p:txBody>
      </p:sp>
    </p:spTree>
    <p:extLst>
      <p:ext uri="{BB962C8B-B14F-4D97-AF65-F5344CB8AC3E}">
        <p14:creationId xmlns:p14="http://schemas.microsoft.com/office/powerpoint/2010/main" val="568812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A</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22</a:t>
            </a:fld>
            <a:endParaRPr lang="en-US"/>
          </a:p>
        </p:txBody>
      </p:sp>
    </p:spTree>
    <p:extLst>
      <p:ext uri="{BB962C8B-B14F-4D97-AF65-F5344CB8AC3E}">
        <p14:creationId xmlns:p14="http://schemas.microsoft.com/office/powerpoint/2010/main" val="2082144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Answer is</a:t>
            </a:r>
            <a:r>
              <a:rPr lang="en-US" baseline="0" smtClean="0"/>
              <a:t> D</a:t>
            </a:r>
            <a:endParaRPr lang="en-US"/>
          </a:p>
        </p:txBody>
      </p:sp>
      <p:sp>
        <p:nvSpPr>
          <p:cNvPr id="4" name="Slide Number Placeholder 3"/>
          <p:cNvSpPr>
            <a:spLocks noGrp="1"/>
          </p:cNvSpPr>
          <p:nvPr>
            <p:ph type="sldNum" sz="quarter" idx="10"/>
          </p:nvPr>
        </p:nvSpPr>
        <p:spPr/>
        <p:txBody>
          <a:bodyPr/>
          <a:lstStyle/>
          <a:p>
            <a:fld id="{088FF127-BFFE-43DD-8ADB-83F7BC530EB9}" type="slidenum">
              <a:rPr lang="en-US" smtClean="0"/>
              <a:t>24</a:t>
            </a:fld>
            <a:endParaRPr lang="en-US"/>
          </a:p>
        </p:txBody>
      </p:sp>
    </p:spTree>
    <p:extLst>
      <p:ext uri="{BB962C8B-B14F-4D97-AF65-F5344CB8AC3E}">
        <p14:creationId xmlns:p14="http://schemas.microsoft.com/office/powerpoint/2010/main" val="68438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25</a:t>
            </a:fld>
            <a:endParaRPr lang="en-US"/>
          </a:p>
        </p:txBody>
      </p:sp>
    </p:spTree>
    <p:extLst>
      <p:ext uri="{BB962C8B-B14F-4D97-AF65-F5344CB8AC3E}">
        <p14:creationId xmlns:p14="http://schemas.microsoft.com/office/powerpoint/2010/main" val="1663478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27</a:t>
            </a:fld>
            <a:endParaRPr lang="en-US"/>
          </a:p>
        </p:txBody>
      </p:sp>
    </p:spTree>
    <p:extLst>
      <p:ext uri="{BB962C8B-B14F-4D97-AF65-F5344CB8AC3E}">
        <p14:creationId xmlns:p14="http://schemas.microsoft.com/office/powerpoint/2010/main" val="3421995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28</a:t>
            </a:fld>
            <a:endParaRPr lang="en-US"/>
          </a:p>
        </p:txBody>
      </p:sp>
    </p:spTree>
    <p:extLst>
      <p:ext uri="{BB962C8B-B14F-4D97-AF65-F5344CB8AC3E}">
        <p14:creationId xmlns:p14="http://schemas.microsoft.com/office/powerpoint/2010/main" val="2435811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29</a:t>
            </a:fld>
            <a:endParaRPr lang="en-US"/>
          </a:p>
        </p:txBody>
      </p:sp>
    </p:spTree>
    <p:extLst>
      <p:ext uri="{BB962C8B-B14F-4D97-AF65-F5344CB8AC3E}">
        <p14:creationId xmlns:p14="http://schemas.microsoft.com/office/powerpoint/2010/main" val="1692158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31</a:t>
            </a:fld>
            <a:endParaRPr lang="en-US"/>
          </a:p>
        </p:txBody>
      </p:sp>
    </p:spTree>
    <p:extLst>
      <p:ext uri="{BB962C8B-B14F-4D97-AF65-F5344CB8AC3E}">
        <p14:creationId xmlns:p14="http://schemas.microsoft.com/office/powerpoint/2010/main" val="383566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C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5</a:t>
            </a:fld>
            <a:endParaRPr lang="en-US"/>
          </a:p>
        </p:txBody>
      </p:sp>
    </p:spTree>
    <p:extLst>
      <p:ext uri="{BB962C8B-B14F-4D97-AF65-F5344CB8AC3E}">
        <p14:creationId xmlns:p14="http://schemas.microsoft.com/office/powerpoint/2010/main" val="2271885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32</a:t>
            </a:fld>
            <a:endParaRPr lang="en-US"/>
          </a:p>
        </p:txBody>
      </p:sp>
    </p:spTree>
    <p:extLst>
      <p:ext uri="{BB962C8B-B14F-4D97-AF65-F5344CB8AC3E}">
        <p14:creationId xmlns:p14="http://schemas.microsoft.com/office/powerpoint/2010/main" val="989731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34</a:t>
            </a:fld>
            <a:endParaRPr lang="en-US"/>
          </a:p>
        </p:txBody>
      </p:sp>
    </p:spTree>
    <p:extLst>
      <p:ext uri="{BB962C8B-B14F-4D97-AF65-F5344CB8AC3E}">
        <p14:creationId xmlns:p14="http://schemas.microsoft.com/office/powerpoint/2010/main" val="1905079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36</a:t>
            </a:fld>
            <a:endParaRPr lang="en-US"/>
          </a:p>
        </p:txBody>
      </p:sp>
    </p:spTree>
    <p:extLst>
      <p:ext uri="{BB962C8B-B14F-4D97-AF65-F5344CB8AC3E}">
        <p14:creationId xmlns:p14="http://schemas.microsoft.com/office/powerpoint/2010/main" val="3062294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37</a:t>
            </a:fld>
            <a:endParaRPr lang="en-US"/>
          </a:p>
        </p:txBody>
      </p:sp>
    </p:spTree>
    <p:extLst>
      <p:ext uri="{BB962C8B-B14F-4D97-AF65-F5344CB8AC3E}">
        <p14:creationId xmlns:p14="http://schemas.microsoft.com/office/powerpoint/2010/main" val="905759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38</a:t>
            </a:fld>
            <a:endParaRPr lang="en-US"/>
          </a:p>
        </p:txBody>
      </p:sp>
    </p:spTree>
    <p:extLst>
      <p:ext uri="{BB962C8B-B14F-4D97-AF65-F5344CB8AC3E}">
        <p14:creationId xmlns:p14="http://schemas.microsoft.com/office/powerpoint/2010/main" val="2954354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39</a:t>
            </a:fld>
            <a:endParaRPr lang="en-US"/>
          </a:p>
        </p:txBody>
      </p:sp>
    </p:spTree>
    <p:extLst>
      <p:ext uri="{BB962C8B-B14F-4D97-AF65-F5344CB8AC3E}">
        <p14:creationId xmlns:p14="http://schemas.microsoft.com/office/powerpoint/2010/main" val="1368787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41</a:t>
            </a:fld>
            <a:endParaRPr lang="en-US"/>
          </a:p>
        </p:txBody>
      </p:sp>
    </p:spTree>
    <p:extLst>
      <p:ext uri="{BB962C8B-B14F-4D97-AF65-F5344CB8AC3E}">
        <p14:creationId xmlns:p14="http://schemas.microsoft.com/office/powerpoint/2010/main" val="1774051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B</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43</a:t>
            </a:fld>
            <a:endParaRPr lang="en-US"/>
          </a:p>
        </p:txBody>
      </p:sp>
    </p:spTree>
    <p:extLst>
      <p:ext uri="{BB962C8B-B14F-4D97-AF65-F5344CB8AC3E}">
        <p14:creationId xmlns:p14="http://schemas.microsoft.com/office/powerpoint/2010/main" val="4129363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44</a:t>
            </a:fld>
            <a:endParaRPr lang="en-US"/>
          </a:p>
        </p:txBody>
      </p:sp>
    </p:spTree>
    <p:extLst>
      <p:ext uri="{BB962C8B-B14F-4D97-AF65-F5344CB8AC3E}">
        <p14:creationId xmlns:p14="http://schemas.microsoft.com/office/powerpoint/2010/main" val="17872099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B</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46</a:t>
            </a:fld>
            <a:endParaRPr lang="en-US"/>
          </a:p>
        </p:txBody>
      </p:sp>
    </p:spTree>
    <p:extLst>
      <p:ext uri="{BB962C8B-B14F-4D97-AF65-F5344CB8AC3E}">
        <p14:creationId xmlns:p14="http://schemas.microsoft.com/office/powerpoint/2010/main" val="200279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is C</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7</a:t>
            </a:fld>
            <a:endParaRPr lang="en-US"/>
          </a:p>
        </p:txBody>
      </p:sp>
    </p:spTree>
    <p:extLst>
      <p:ext uri="{BB962C8B-B14F-4D97-AF65-F5344CB8AC3E}">
        <p14:creationId xmlns:p14="http://schemas.microsoft.com/office/powerpoint/2010/main" val="30356666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47</a:t>
            </a:fld>
            <a:endParaRPr lang="en-US"/>
          </a:p>
        </p:txBody>
      </p:sp>
    </p:spTree>
    <p:extLst>
      <p:ext uri="{BB962C8B-B14F-4D97-AF65-F5344CB8AC3E}">
        <p14:creationId xmlns:p14="http://schemas.microsoft.com/office/powerpoint/2010/main" val="6203066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49</a:t>
            </a:fld>
            <a:endParaRPr lang="en-US"/>
          </a:p>
        </p:txBody>
      </p:sp>
    </p:spTree>
    <p:extLst>
      <p:ext uri="{BB962C8B-B14F-4D97-AF65-F5344CB8AC3E}">
        <p14:creationId xmlns:p14="http://schemas.microsoft.com/office/powerpoint/2010/main" val="796886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B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51</a:t>
            </a:fld>
            <a:endParaRPr lang="en-US"/>
          </a:p>
        </p:txBody>
      </p:sp>
    </p:spTree>
    <p:extLst>
      <p:ext uri="{BB962C8B-B14F-4D97-AF65-F5344CB8AC3E}">
        <p14:creationId xmlns:p14="http://schemas.microsoft.com/office/powerpoint/2010/main" val="177874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D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52</a:t>
            </a:fld>
            <a:endParaRPr lang="en-US"/>
          </a:p>
        </p:txBody>
      </p:sp>
    </p:spTree>
    <p:extLst>
      <p:ext uri="{BB962C8B-B14F-4D97-AF65-F5344CB8AC3E}">
        <p14:creationId xmlns:p14="http://schemas.microsoft.com/office/powerpoint/2010/main" val="15993479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53</a:t>
            </a:fld>
            <a:endParaRPr lang="en-US"/>
          </a:p>
        </p:txBody>
      </p:sp>
    </p:spTree>
    <p:extLst>
      <p:ext uri="{BB962C8B-B14F-4D97-AF65-F5344CB8AC3E}">
        <p14:creationId xmlns:p14="http://schemas.microsoft.com/office/powerpoint/2010/main" val="210055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54</a:t>
            </a:fld>
            <a:endParaRPr lang="en-US"/>
          </a:p>
        </p:txBody>
      </p:sp>
    </p:spTree>
    <p:extLst>
      <p:ext uri="{BB962C8B-B14F-4D97-AF65-F5344CB8AC3E}">
        <p14:creationId xmlns:p14="http://schemas.microsoft.com/office/powerpoint/2010/main" val="110746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C</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9</a:t>
            </a:fld>
            <a:endParaRPr lang="en-US"/>
          </a:p>
        </p:txBody>
      </p:sp>
    </p:spTree>
    <p:extLst>
      <p:ext uri="{BB962C8B-B14F-4D97-AF65-F5344CB8AC3E}">
        <p14:creationId xmlns:p14="http://schemas.microsoft.com/office/powerpoint/2010/main" val="740222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D </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10</a:t>
            </a:fld>
            <a:endParaRPr lang="en-US"/>
          </a:p>
        </p:txBody>
      </p:sp>
    </p:spTree>
    <p:extLst>
      <p:ext uri="{BB962C8B-B14F-4D97-AF65-F5344CB8AC3E}">
        <p14:creationId xmlns:p14="http://schemas.microsoft.com/office/powerpoint/2010/main" val="368461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B</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13</a:t>
            </a:fld>
            <a:endParaRPr lang="en-US"/>
          </a:p>
        </p:txBody>
      </p:sp>
    </p:spTree>
    <p:extLst>
      <p:ext uri="{BB962C8B-B14F-4D97-AF65-F5344CB8AC3E}">
        <p14:creationId xmlns:p14="http://schemas.microsoft.com/office/powerpoint/2010/main" val="2191704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B</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14</a:t>
            </a:fld>
            <a:endParaRPr lang="en-US"/>
          </a:p>
        </p:txBody>
      </p:sp>
    </p:spTree>
    <p:extLst>
      <p:ext uri="{BB962C8B-B14F-4D97-AF65-F5344CB8AC3E}">
        <p14:creationId xmlns:p14="http://schemas.microsoft.com/office/powerpoint/2010/main" val="1281876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D</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15</a:t>
            </a:fld>
            <a:endParaRPr lang="en-US"/>
          </a:p>
        </p:txBody>
      </p:sp>
    </p:spTree>
    <p:extLst>
      <p:ext uri="{BB962C8B-B14F-4D97-AF65-F5344CB8AC3E}">
        <p14:creationId xmlns:p14="http://schemas.microsoft.com/office/powerpoint/2010/main" val="95209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C</a:t>
            </a:r>
            <a:endParaRPr lang="en-US" dirty="0"/>
          </a:p>
        </p:txBody>
      </p:sp>
      <p:sp>
        <p:nvSpPr>
          <p:cNvPr id="4" name="Slide Number Placeholder 3"/>
          <p:cNvSpPr>
            <a:spLocks noGrp="1"/>
          </p:cNvSpPr>
          <p:nvPr>
            <p:ph type="sldNum" sz="quarter" idx="10"/>
          </p:nvPr>
        </p:nvSpPr>
        <p:spPr/>
        <p:txBody>
          <a:bodyPr/>
          <a:lstStyle/>
          <a:p>
            <a:fld id="{088FF127-BFFE-43DD-8ADB-83F7BC530EB9}" type="slidenum">
              <a:rPr lang="en-US" smtClean="0"/>
              <a:t>17</a:t>
            </a:fld>
            <a:endParaRPr lang="en-US"/>
          </a:p>
        </p:txBody>
      </p:sp>
    </p:spTree>
    <p:extLst>
      <p:ext uri="{BB962C8B-B14F-4D97-AF65-F5344CB8AC3E}">
        <p14:creationId xmlns:p14="http://schemas.microsoft.com/office/powerpoint/2010/main" val="2729047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6033CB8-7A5B-48E9-A6B7-7CC4867E0B88}" type="datetimeFigureOut">
              <a:rPr lang="en-US" smtClean="0"/>
              <a:t>3/6/2014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368F372-7B7F-4AFE-99D6-661F0AED4ED3}"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3CB8-7A5B-48E9-A6B7-7CC4867E0B88}"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8F372-7B7F-4AFE-99D6-661F0AED4ED3}"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3CB8-7A5B-48E9-A6B7-7CC4867E0B88}"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8F372-7B7F-4AFE-99D6-661F0AED4ED3}"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3CB8-7A5B-48E9-A6B7-7CC4867E0B88}"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8F372-7B7F-4AFE-99D6-661F0AED4ED3}"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33CB8-7A5B-48E9-A6B7-7CC4867E0B88}"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8F372-7B7F-4AFE-99D6-661F0AED4ED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033CB8-7A5B-48E9-A6B7-7CC4867E0B88}"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8F372-7B7F-4AFE-99D6-661F0AED4ED3}"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033CB8-7A5B-48E9-A6B7-7CC4867E0B88}" type="datetimeFigureOut">
              <a:rPr lang="en-US" smtClean="0"/>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8F372-7B7F-4AFE-99D6-661F0AED4ED3}"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033CB8-7A5B-48E9-A6B7-7CC4867E0B88}" type="datetimeFigureOut">
              <a:rPr lang="en-US" smtClean="0"/>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8F372-7B7F-4AFE-99D6-661F0AED4ED3}"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33CB8-7A5B-48E9-A6B7-7CC4867E0B88}" type="datetimeFigureOut">
              <a:rPr lang="en-US" smtClean="0"/>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8F372-7B7F-4AFE-99D6-661F0AED4E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33CB8-7A5B-48E9-A6B7-7CC4867E0B88}"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8F372-7B7F-4AFE-99D6-661F0AED4E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33CB8-7A5B-48E9-A6B7-7CC4867E0B88}"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8F372-7B7F-4AFE-99D6-661F0AED4E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6033CB8-7A5B-48E9-A6B7-7CC4867E0B88}" type="datetimeFigureOut">
              <a:rPr lang="en-US" smtClean="0"/>
              <a:t>3/6/2014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368F372-7B7F-4AFE-99D6-661F0AED4E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latin typeface="Times New Roman" pitchFamily="18" charset="0"/>
                <a:cs typeface="Times New Roman" pitchFamily="18" charset="0"/>
              </a:rPr>
              <a:t>Civics </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End of Course exam Prep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46922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Identify how the weaknesses of the Articles </a:t>
            </a:r>
            <a:r>
              <a:rPr lang="en-US" dirty="0" smtClean="0"/>
              <a:t>of Confederation </a:t>
            </a:r>
            <a:r>
              <a:rPr lang="en-US" dirty="0"/>
              <a:t>led to the writing of the </a:t>
            </a:r>
            <a:r>
              <a:rPr lang="en-US" dirty="0" smtClean="0"/>
              <a:t>Constitution. </a:t>
            </a:r>
          </a:p>
          <a:p>
            <a:pPr marL="0" indent="0">
              <a:buNone/>
            </a:pPr>
            <a:r>
              <a:rPr lang="en-US" b="1" dirty="0" smtClean="0"/>
              <a:t>Sample Question</a:t>
            </a:r>
          </a:p>
          <a:p>
            <a:pPr marL="0" indent="0">
              <a:buNone/>
            </a:pPr>
            <a:r>
              <a:rPr lang="en-US" dirty="0" smtClean="0">
                <a:solidFill>
                  <a:schemeClr val="accent1"/>
                </a:solidFill>
              </a:rPr>
              <a:t>How </a:t>
            </a:r>
            <a:r>
              <a:rPr lang="en-US" dirty="0">
                <a:solidFill>
                  <a:schemeClr val="accent1"/>
                </a:solidFill>
              </a:rPr>
              <a:t>did the U.S. Constitution solve a </a:t>
            </a:r>
            <a:r>
              <a:rPr lang="en-US" dirty="0" smtClean="0">
                <a:solidFill>
                  <a:schemeClr val="accent1"/>
                </a:solidFill>
              </a:rPr>
              <a:t>problem created </a:t>
            </a:r>
            <a:r>
              <a:rPr lang="en-US" dirty="0">
                <a:solidFill>
                  <a:schemeClr val="accent1"/>
                </a:solidFill>
              </a:rPr>
              <a:t>by the Articles of Confederation? </a:t>
            </a:r>
          </a:p>
          <a:p>
            <a:pPr marL="0" indent="0">
              <a:buNone/>
            </a:pPr>
            <a:r>
              <a:rPr lang="en-US" dirty="0"/>
              <a:t>A. It avoided the issue of states’ rights. </a:t>
            </a:r>
          </a:p>
          <a:p>
            <a:pPr marL="0" indent="0">
              <a:buNone/>
            </a:pPr>
            <a:r>
              <a:rPr lang="en-US" dirty="0"/>
              <a:t>B. It allowed the states to elect representatives. </a:t>
            </a:r>
          </a:p>
          <a:p>
            <a:pPr marL="0" indent="0">
              <a:buNone/>
            </a:pPr>
            <a:r>
              <a:rPr lang="en-US" dirty="0"/>
              <a:t>C. It prevented the amendment of federal laws. </a:t>
            </a:r>
          </a:p>
          <a:p>
            <a:pPr marL="0" indent="0">
              <a:buNone/>
            </a:pPr>
            <a:r>
              <a:rPr lang="en-US" dirty="0"/>
              <a:t>D. It enabled the federal government to collect taxes.</a:t>
            </a:r>
          </a:p>
        </p:txBody>
      </p:sp>
      <p:sp>
        <p:nvSpPr>
          <p:cNvPr id="3" name="Title 2"/>
          <p:cNvSpPr>
            <a:spLocks noGrp="1"/>
          </p:cNvSpPr>
          <p:nvPr>
            <p:ph type="title"/>
          </p:nvPr>
        </p:nvSpPr>
        <p:spPr/>
        <p:txBody>
          <a:bodyPr/>
          <a:lstStyle/>
          <a:p>
            <a:r>
              <a:rPr lang="en-US" dirty="0"/>
              <a:t>Benchmark </a:t>
            </a:r>
            <a:r>
              <a:rPr lang="en-US" dirty="0" smtClean="0"/>
              <a:t>SS.7.C.1.5</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486400"/>
            <a:ext cx="686878" cy="600075"/>
          </a:xfrm>
          <a:prstGeom prst="rect">
            <a:avLst/>
          </a:prstGeom>
        </p:spPr>
      </p:pic>
    </p:spTree>
    <p:extLst>
      <p:ext uri="{BB962C8B-B14F-4D97-AF65-F5344CB8AC3E}">
        <p14:creationId xmlns:p14="http://schemas.microsoft.com/office/powerpoint/2010/main" val="24155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fontScale="92500"/>
          </a:bodyPr>
          <a:lstStyle/>
          <a:p>
            <a:r>
              <a:rPr lang="en-US" dirty="0"/>
              <a:t>Interpret the intentions of the Preamble of </a:t>
            </a:r>
            <a:r>
              <a:rPr lang="en-US" dirty="0" smtClean="0"/>
              <a:t>the Constitution. </a:t>
            </a:r>
          </a:p>
          <a:p>
            <a:r>
              <a:rPr lang="en-US" dirty="0" smtClean="0"/>
              <a:t>Sample Question</a:t>
            </a:r>
          </a:p>
          <a:p>
            <a:pPr marL="0" indent="0">
              <a:buNone/>
            </a:pPr>
            <a:r>
              <a:rPr lang="en-US" dirty="0">
                <a:solidFill>
                  <a:schemeClr val="accent1"/>
                </a:solidFill>
              </a:rPr>
              <a:t>In the Preamble to the U.S. Constitution, what is the meaning of the phrase “We the People”? </a:t>
            </a:r>
          </a:p>
          <a:p>
            <a:pPr marL="0" indent="0">
              <a:buNone/>
            </a:pPr>
            <a:r>
              <a:rPr lang="en-US" dirty="0"/>
              <a:t>A. The people express their will through political parties. </a:t>
            </a:r>
          </a:p>
          <a:p>
            <a:pPr marL="0" indent="0">
              <a:buNone/>
            </a:pPr>
            <a:r>
              <a:rPr lang="en-US" dirty="0"/>
              <a:t>B. The people express their will by directly creating laws. </a:t>
            </a:r>
          </a:p>
          <a:p>
            <a:pPr marL="0" indent="0">
              <a:buNone/>
            </a:pPr>
            <a:r>
              <a:rPr lang="en-US" dirty="0"/>
              <a:t>C. Government receives taxes from the people and exists to support them. </a:t>
            </a:r>
          </a:p>
          <a:p>
            <a:pPr marL="0" indent="0">
              <a:buNone/>
            </a:pPr>
            <a:r>
              <a:rPr lang="en-US" dirty="0"/>
              <a:t>D. Government receives its power from the people and exists to serve </a:t>
            </a:r>
            <a:r>
              <a:rPr lang="en-US" dirty="0" smtClean="0"/>
              <a:t>them.</a:t>
            </a:r>
            <a:endParaRPr lang="en-US" dirty="0"/>
          </a:p>
        </p:txBody>
      </p:sp>
      <p:sp>
        <p:nvSpPr>
          <p:cNvPr id="3" name="Title 2"/>
          <p:cNvSpPr>
            <a:spLocks noGrp="1"/>
          </p:cNvSpPr>
          <p:nvPr>
            <p:ph type="title"/>
          </p:nvPr>
        </p:nvSpPr>
        <p:spPr/>
        <p:txBody>
          <a:bodyPr/>
          <a:lstStyle/>
          <a:p>
            <a:r>
              <a:rPr lang="en-US" dirty="0"/>
              <a:t>Benchmark </a:t>
            </a:r>
            <a:r>
              <a:rPr lang="en-US" dirty="0" smtClean="0"/>
              <a:t>SS.7.C.1.6</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5410200"/>
            <a:ext cx="609600" cy="799274"/>
          </a:xfrm>
          <a:prstGeom prst="rect">
            <a:avLst/>
          </a:prstGeom>
        </p:spPr>
      </p:pic>
    </p:spTree>
    <p:extLst>
      <p:ext uri="{BB962C8B-B14F-4D97-AF65-F5344CB8AC3E}">
        <p14:creationId xmlns:p14="http://schemas.microsoft.com/office/powerpoint/2010/main" val="381627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Describe how the Constitution limits the powers </a:t>
            </a:r>
            <a:r>
              <a:rPr lang="en-US" dirty="0" smtClean="0"/>
              <a:t>of </a:t>
            </a:r>
            <a:r>
              <a:rPr lang="en-US" dirty="0"/>
              <a:t>government through separation of powers and checks and </a:t>
            </a:r>
            <a:r>
              <a:rPr lang="en-US" dirty="0" smtClean="0"/>
              <a:t>balances</a:t>
            </a:r>
            <a:r>
              <a:rPr lang="en-US" dirty="0"/>
              <a:t>.</a:t>
            </a:r>
          </a:p>
        </p:txBody>
      </p:sp>
      <p:sp>
        <p:nvSpPr>
          <p:cNvPr id="3" name="Title 2"/>
          <p:cNvSpPr>
            <a:spLocks noGrp="1"/>
          </p:cNvSpPr>
          <p:nvPr>
            <p:ph type="title"/>
          </p:nvPr>
        </p:nvSpPr>
        <p:spPr/>
        <p:txBody>
          <a:bodyPr/>
          <a:lstStyle/>
          <a:p>
            <a:r>
              <a:rPr lang="en-US" dirty="0"/>
              <a:t>Benchmark </a:t>
            </a:r>
            <a:r>
              <a:rPr lang="en-US" dirty="0" smtClean="0"/>
              <a:t>SS.7.C.1.7</a:t>
            </a:r>
            <a:endParaRPr lang="en-US" dirty="0"/>
          </a:p>
        </p:txBody>
      </p:sp>
    </p:spTree>
    <p:extLst>
      <p:ext uri="{BB962C8B-B14F-4D97-AF65-F5344CB8AC3E}">
        <p14:creationId xmlns:p14="http://schemas.microsoft.com/office/powerpoint/2010/main" val="3883145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fontScale="77500" lnSpcReduction="20000"/>
          </a:bodyPr>
          <a:lstStyle/>
          <a:p>
            <a:r>
              <a:rPr lang="en-US" dirty="0" smtClean="0"/>
              <a:t>Sample Question.</a:t>
            </a:r>
          </a:p>
          <a:p>
            <a:r>
              <a:rPr lang="en-US" dirty="0" smtClean="0"/>
              <a:t>The </a:t>
            </a:r>
            <a:r>
              <a:rPr lang="en-US" dirty="0"/>
              <a:t>passage below is from Federalist No. 47, </a:t>
            </a:r>
            <a:r>
              <a:rPr lang="en-US" dirty="0" smtClean="0"/>
              <a:t>written by </a:t>
            </a:r>
            <a:r>
              <a:rPr lang="en-US" dirty="0"/>
              <a:t>James Madison in </a:t>
            </a:r>
            <a:r>
              <a:rPr lang="en-US" dirty="0" smtClean="0"/>
              <a:t>1788.</a:t>
            </a:r>
          </a:p>
          <a:p>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solidFill>
                  <a:schemeClr val="accent1"/>
                </a:solidFill>
              </a:rPr>
              <a:t>Based </a:t>
            </a:r>
            <a:r>
              <a:rPr lang="en-US" dirty="0">
                <a:solidFill>
                  <a:schemeClr val="accent1"/>
                </a:solidFill>
              </a:rPr>
              <a:t>on this passage, which constitutional principle does Madison describe? </a:t>
            </a:r>
          </a:p>
          <a:p>
            <a:r>
              <a:rPr lang="en-US" dirty="0"/>
              <a:t>A. separation of powers </a:t>
            </a:r>
          </a:p>
          <a:p>
            <a:r>
              <a:rPr lang="en-US" dirty="0"/>
              <a:t>B. checks and balances </a:t>
            </a:r>
          </a:p>
          <a:p>
            <a:r>
              <a:rPr lang="en-US" dirty="0"/>
              <a:t>C. popular sovereignty </a:t>
            </a:r>
          </a:p>
          <a:p>
            <a:r>
              <a:rPr lang="en-US" dirty="0"/>
              <a:t>D. judicial review</a:t>
            </a:r>
          </a:p>
          <a:p>
            <a:endParaRPr lang="en-US" dirty="0"/>
          </a:p>
        </p:txBody>
      </p:sp>
      <p:sp>
        <p:nvSpPr>
          <p:cNvPr id="3" name="Title 2"/>
          <p:cNvSpPr>
            <a:spLocks noGrp="1"/>
          </p:cNvSpPr>
          <p:nvPr>
            <p:ph type="title"/>
          </p:nvPr>
        </p:nvSpPr>
        <p:spPr/>
        <p:txBody>
          <a:bodyPr/>
          <a:lstStyle/>
          <a:p>
            <a:r>
              <a:rPr lang="en-US" dirty="0"/>
              <a:t>Benchmark SS.7.C.1.7</a:t>
            </a:r>
          </a:p>
        </p:txBody>
      </p:sp>
      <p:sp>
        <p:nvSpPr>
          <p:cNvPr id="4" name="Rectangle 3"/>
          <p:cNvSpPr/>
          <p:nvPr/>
        </p:nvSpPr>
        <p:spPr>
          <a:xfrm>
            <a:off x="1676400" y="3429000"/>
            <a:ext cx="6096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 . Montesquieu was guided . . . in saying “There can be no liberty where the legislative and executive powers are united in the same person, or body” . . . he did not mean that these departments ought to have . . . no CONTROL over, the acts of each other</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5562600"/>
            <a:ext cx="514350" cy="714374"/>
          </a:xfrm>
          <a:prstGeom prst="rect">
            <a:avLst/>
          </a:prstGeom>
        </p:spPr>
      </p:pic>
    </p:spTree>
    <p:extLst>
      <p:ext uri="{BB962C8B-B14F-4D97-AF65-F5344CB8AC3E}">
        <p14:creationId xmlns:p14="http://schemas.microsoft.com/office/powerpoint/2010/main" val="328171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fontScale="92500" lnSpcReduction="20000"/>
          </a:bodyPr>
          <a:lstStyle/>
          <a:p>
            <a:r>
              <a:rPr lang="en-US" dirty="0"/>
              <a:t>Explain the viewpoints of the Federalists </a:t>
            </a:r>
            <a:r>
              <a:rPr lang="en-US" dirty="0" smtClean="0"/>
              <a:t>and the </a:t>
            </a:r>
            <a:r>
              <a:rPr lang="en-US" dirty="0"/>
              <a:t>Anti-Federalists regarding the ratification of the Constitution </a:t>
            </a:r>
            <a:r>
              <a:rPr lang="en-US" dirty="0" smtClean="0"/>
              <a:t>and </a:t>
            </a:r>
            <a:r>
              <a:rPr lang="en-US" dirty="0"/>
              <a:t>inclusion of a bill of rights</a:t>
            </a:r>
            <a:r>
              <a:rPr lang="en-US" dirty="0" smtClean="0"/>
              <a:t>.</a:t>
            </a:r>
          </a:p>
          <a:p>
            <a:r>
              <a:rPr lang="en-US" dirty="0" smtClean="0"/>
              <a:t>Sample Question.</a:t>
            </a:r>
          </a:p>
          <a:p>
            <a:pPr marL="0" indent="0">
              <a:buNone/>
            </a:pPr>
            <a:r>
              <a:rPr lang="en-US" dirty="0">
                <a:solidFill>
                  <a:schemeClr val="accent1"/>
                </a:solidFill>
              </a:rPr>
              <a:t>Which statement supports the Anti-Federalists in the struggle over ratification of the </a:t>
            </a:r>
            <a:r>
              <a:rPr lang="en-US" dirty="0" smtClean="0">
                <a:solidFill>
                  <a:schemeClr val="accent1"/>
                </a:solidFill>
              </a:rPr>
              <a:t>U.S</a:t>
            </a:r>
            <a:r>
              <a:rPr lang="en-US" dirty="0">
                <a:solidFill>
                  <a:schemeClr val="accent1"/>
                </a:solidFill>
              </a:rPr>
              <a:t>. Constitution? </a:t>
            </a:r>
          </a:p>
          <a:p>
            <a:pPr marL="0" indent="0">
              <a:buNone/>
            </a:pPr>
            <a:endParaRPr lang="en-US" dirty="0" smtClean="0"/>
          </a:p>
          <a:p>
            <a:pPr marL="0" indent="0">
              <a:buNone/>
            </a:pPr>
            <a:r>
              <a:rPr lang="en-US" dirty="0" smtClean="0"/>
              <a:t>A</a:t>
            </a:r>
            <a:r>
              <a:rPr lang="en-US" dirty="0"/>
              <a:t>. The Constitution should limit state government. </a:t>
            </a:r>
          </a:p>
          <a:p>
            <a:pPr marL="0" indent="0">
              <a:buNone/>
            </a:pPr>
            <a:r>
              <a:rPr lang="en-US" dirty="0"/>
              <a:t>B. The Constitution should protect fundamental rights. </a:t>
            </a:r>
          </a:p>
          <a:p>
            <a:pPr marL="0" indent="0">
              <a:buNone/>
            </a:pPr>
            <a:r>
              <a:rPr lang="en-US" dirty="0"/>
              <a:t>C. The Constitution should create a strong national government. </a:t>
            </a:r>
          </a:p>
          <a:p>
            <a:pPr marL="0" indent="0">
              <a:buNone/>
            </a:pPr>
            <a:r>
              <a:rPr lang="en-US" dirty="0"/>
              <a:t>D. The Constitution should prevent the election of amateur politicians.</a:t>
            </a:r>
          </a:p>
        </p:txBody>
      </p:sp>
      <p:sp>
        <p:nvSpPr>
          <p:cNvPr id="3" name="Title 2"/>
          <p:cNvSpPr>
            <a:spLocks noGrp="1"/>
          </p:cNvSpPr>
          <p:nvPr>
            <p:ph type="title"/>
          </p:nvPr>
        </p:nvSpPr>
        <p:spPr/>
        <p:txBody>
          <a:bodyPr/>
          <a:lstStyle/>
          <a:p>
            <a:r>
              <a:rPr lang="en-US" dirty="0"/>
              <a:t>Benchmark </a:t>
            </a:r>
            <a:r>
              <a:rPr lang="en-US" dirty="0" smtClean="0"/>
              <a:t>SS.7.C.1.8</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4419600"/>
            <a:ext cx="485775" cy="762000"/>
          </a:xfrm>
          <a:prstGeom prst="rect">
            <a:avLst/>
          </a:prstGeom>
        </p:spPr>
      </p:pic>
    </p:spTree>
    <p:extLst>
      <p:ext uri="{BB962C8B-B14F-4D97-AF65-F5344CB8AC3E}">
        <p14:creationId xmlns:p14="http://schemas.microsoft.com/office/powerpoint/2010/main" val="232191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lnSpcReduction="10000"/>
          </a:bodyPr>
          <a:lstStyle/>
          <a:p>
            <a:r>
              <a:rPr lang="en-US" dirty="0"/>
              <a:t>Define the rule of law and recognize its </a:t>
            </a:r>
            <a:r>
              <a:rPr lang="en-US" dirty="0" smtClean="0"/>
              <a:t>influence </a:t>
            </a:r>
            <a:r>
              <a:rPr lang="en-US" dirty="0"/>
              <a:t>on the development of the American legal, political, </a:t>
            </a:r>
            <a:r>
              <a:rPr lang="en-US" dirty="0" smtClean="0"/>
              <a:t>and governmental </a:t>
            </a:r>
            <a:r>
              <a:rPr lang="en-US" dirty="0"/>
              <a:t>systems</a:t>
            </a:r>
            <a:r>
              <a:rPr lang="en-US" dirty="0" smtClean="0"/>
              <a:t>.</a:t>
            </a:r>
          </a:p>
          <a:p>
            <a:r>
              <a:rPr lang="en-US" dirty="0" smtClean="0"/>
              <a:t>Sample Question</a:t>
            </a:r>
          </a:p>
          <a:p>
            <a:pPr marL="0" indent="0">
              <a:buNone/>
            </a:pPr>
            <a:r>
              <a:rPr lang="en-US" dirty="0">
                <a:solidFill>
                  <a:schemeClr val="accent1"/>
                </a:solidFill>
              </a:rPr>
              <a:t>Which characteristic serves as a long-term protection against tyranny and is a foundation of </a:t>
            </a:r>
            <a:r>
              <a:rPr lang="en-US" dirty="0" smtClean="0">
                <a:solidFill>
                  <a:schemeClr val="accent1"/>
                </a:solidFill>
              </a:rPr>
              <a:t>liberty </a:t>
            </a:r>
            <a:r>
              <a:rPr lang="en-US" dirty="0">
                <a:solidFill>
                  <a:schemeClr val="accent1"/>
                </a:solidFill>
              </a:rPr>
              <a:t>in the United States?</a:t>
            </a:r>
            <a:r>
              <a:rPr lang="en-US" dirty="0"/>
              <a:t> </a:t>
            </a:r>
          </a:p>
          <a:p>
            <a:pPr marL="0" indent="0">
              <a:buNone/>
            </a:pPr>
            <a:r>
              <a:rPr lang="en-US" dirty="0"/>
              <a:t>A. the commerce clause </a:t>
            </a:r>
          </a:p>
          <a:p>
            <a:pPr marL="0" indent="0">
              <a:buNone/>
            </a:pPr>
            <a:r>
              <a:rPr lang="en-US" dirty="0"/>
              <a:t>B. the elastic clause </a:t>
            </a:r>
          </a:p>
          <a:p>
            <a:pPr marL="0" indent="0">
              <a:buNone/>
            </a:pPr>
            <a:r>
              <a:rPr lang="en-US" dirty="0"/>
              <a:t>C. the right to trial </a:t>
            </a:r>
          </a:p>
          <a:p>
            <a:pPr marL="0" indent="0">
              <a:buNone/>
            </a:pPr>
            <a:r>
              <a:rPr lang="en-US" dirty="0"/>
              <a:t>D. the rule of law </a:t>
            </a:r>
          </a:p>
        </p:txBody>
      </p:sp>
      <p:sp>
        <p:nvSpPr>
          <p:cNvPr id="3" name="Title 2"/>
          <p:cNvSpPr>
            <a:spLocks noGrp="1"/>
          </p:cNvSpPr>
          <p:nvPr>
            <p:ph type="title"/>
          </p:nvPr>
        </p:nvSpPr>
        <p:spPr/>
        <p:txBody>
          <a:bodyPr/>
          <a:lstStyle/>
          <a:p>
            <a:r>
              <a:rPr lang="en-US" dirty="0"/>
              <a:t>Benchmark </a:t>
            </a:r>
            <a:r>
              <a:rPr lang="en-US" dirty="0" smtClean="0"/>
              <a:t>SS.7.C.1.9</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5334000"/>
            <a:ext cx="590550" cy="676274"/>
          </a:xfrm>
          <a:prstGeom prst="rect">
            <a:avLst/>
          </a:prstGeom>
        </p:spPr>
      </p:pic>
    </p:spTree>
    <p:extLst>
      <p:ext uri="{BB962C8B-B14F-4D97-AF65-F5344CB8AC3E}">
        <p14:creationId xmlns:p14="http://schemas.microsoft.com/office/powerpoint/2010/main" val="71937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Define the term “citizen,” and identify legal </a:t>
            </a:r>
            <a:r>
              <a:rPr lang="en-US" dirty="0" smtClean="0"/>
              <a:t>means </a:t>
            </a:r>
            <a:r>
              <a:rPr lang="en-US" dirty="0"/>
              <a:t>of becoming a U.S. citizen</a:t>
            </a:r>
            <a:r>
              <a:rPr lang="en-US" dirty="0" smtClean="0"/>
              <a:t>.</a:t>
            </a:r>
          </a:p>
          <a:p>
            <a:endParaRPr lang="en-US" dirty="0"/>
          </a:p>
        </p:txBody>
      </p:sp>
      <p:sp>
        <p:nvSpPr>
          <p:cNvPr id="3" name="Title 2"/>
          <p:cNvSpPr>
            <a:spLocks noGrp="1"/>
          </p:cNvSpPr>
          <p:nvPr>
            <p:ph type="title"/>
          </p:nvPr>
        </p:nvSpPr>
        <p:spPr/>
        <p:txBody>
          <a:bodyPr/>
          <a:lstStyle/>
          <a:p>
            <a:r>
              <a:rPr lang="en-US" dirty="0"/>
              <a:t>Benchmark </a:t>
            </a:r>
            <a:r>
              <a:rPr lang="en-US" dirty="0" smtClean="0"/>
              <a:t>SS.7.C.2.1</a:t>
            </a:r>
            <a:endParaRPr lang="en-US" dirty="0"/>
          </a:p>
        </p:txBody>
      </p:sp>
    </p:spTree>
    <p:extLst>
      <p:ext uri="{BB962C8B-B14F-4D97-AF65-F5344CB8AC3E}">
        <p14:creationId xmlns:p14="http://schemas.microsoft.com/office/powerpoint/2010/main" val="1599826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758948"/>
            <a:ext cx="8292353" cy="5099051"/>
          </a:xfrm>
        </p:spPr>
        <p:txBody>
          <a:bodyPr>
            <a:normAutofit fontScale="92500" lnSpcReduction="20000"/>
          </a:bodyPr>
          <a:lstStyle/>
          <a:p>
            <a:pPr marL="0" indent="0">
              <a:buNone/>
            </a:pPr>
            <a:r>
              <a:rPr lang="en-US" dirty="0" smtClean="0"/>
              <a:t>Sample Question</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solidFill>
                  <a:schemeClr val="accent1"/>
                </a:solidFill>
              </a:rPr>
              <a:t>Which </a:t>
            </a:r>
            <a:r>
              <a:rPr lang="en-US" dirty="0">
                <a:solidFill>
                  <a:schemeClr val="accent1"/>
                </a:solidFill>
              </a:rPr>
              <a:t>statement completes the diagram? </a:t>
            </a:r>
          </a:p>
          <a:p>
            <a:pPr marL="0" indent="0">
              <a:buNone/>
            </a:pPr>
            <a:r>
              <a:rPr lang="en-US" dirty="0"/>
              <a:t>A. Joining a Military Service </a:t>
            </a:r>
          </a:p>
          <a:p>
            <a:pPr marL="0" indent="0">
              <a:buNone/>
            </a:pPr>
            <a:r>
              <a:rPr lang="en-US" dirty="0"/>
              <a:t>B. Obtaining a Driver’s License </a:t>
            </a:r>
          </a:p>
          <a:p>
            <a:pPr marL="0" indent="0">
              <a:buNone/>
            </a:pPr>
            <a:r>
              <a:rPr lang="en-US" dirty="0"/>
              <a:t>C. Becoming a Naturalized Citizen </a:t>
            </a:r>
          </a:p>
          <a:p>
            <a:pPr marL="0" indent="0">
              <a:buNone/>
            </a:pPr>
            <a:r>
              <a:rPr lang="en-US" dirty="0"/>
              <a:t>D. Receiving a Social Security Card </a:t>
            </a:r>
          </a:p>
          <a:p>
            <a:pPr marL="0" indent="0">
              <a:buNone/>
            </a:pPr>
            <a:endParaRPr lang="en-US" dirty="0"/>
          </a:p>
        </p:txBody>
      </p:sp>
      <p:sp>
        <p:nvSpPr>
          <p:cNvPr id="3" name="Title 2"/>
          <p:cNvSpPr>
            <a:spLocks noGrp="1"/>
          </p:cNvSpPr>
          <p:nvPr>
            <p:ph type="title"/>
          </p:nvPr>
        </p:nvSpPr>
        <p:spPr/>
        <p:txBody>
          <a:bodyPr/>
          <a:lstStyle/>
          <a:p>
            <a:r>
              <a:rPr lang="en-US" dirty="0"/>
              <a:t>Benchmark SS.7.C.2.1</a:t>
            </a:r>
          </a:p>
        </p:txBody>
      </p:sp>
      <p:sp>
        <p:nvSpPr>
          <p:cNvPr id="4" name="Oval 3"/>
          <p:cNvSpPr/>
          <p:nvPr/>
        </p:nvSpPr>
        <p:spPr>
          <a:xfrm>
            <a:off x="3810000" y="1524000"/>
            <a:ext cx="2133600" cy="1602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Read, write, </a:t>
            </a:r>
          </a:p>
          <a:p>
            <a:pPr algn="ctr"/>
            <a:r>
              <a:rPr lang="en-US" dirty="0" smtClean="0"/>
              <a:t>and speak </a:t>
            </a:r>
          </a:p>
          <a:p>
            <a:pPr algn="ctr"/>
            <a:r>
              <a:rPr lang="en-US" dirty="0" smtClean="0"/>
              <a:t>English </a:t>
            </a:r>
            <a:endParaRPr lang="en-US" dirty="0"/>
          </a:p>
        </p:txBody>
      </p:sp>
      <p:sp>
        <p:nvSpPr>
          <p:cNvPr id="5" name="Oval 4"/>
          <p:cNvSpPr/>
          <p:nvPr/>
        </p:nvSpPr>
        <p:spPr>
          <a:xfrm>
            <a:off x="990600" y="28956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 of good moral</a:t>
            </a:r>
          </a:p>
          <a:p>
            <a:pPr algn="ctr"/>
            <a:r>
              <a:rPr lang="en-US" dirty="0" smtClean="0"/>
              <a:t>character</a:t>
            </a:r>
            <a:endParaRPr lang="en-US" dirty="0"/>
          </a:p>
        </p:txBody>
      </p:sp>
      <p:cxnSp>
        <p:nvCxnSpPr>
          <p:cNvPr id="7" name="Straight Arrow Connector 6"/>
          <p:cNvCxnSpPr/>
          <p:nvPr/>
        </p:nvCxnSpPr>
        <p:spPr>
          <a:xfrm flipV="1">
            <a:off x="3048000" y="4343400"/>
            <a:ext cx="533400" cy="8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581400" y="3810000"/>
            <a:ext cx="2514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Eligibility Requirements for???</a:t>
            </a:r>
            <a:endParaRPr lang="en-US" dirty="0"/>
          </a:p>
        </p:txBody>
      </p:sp>
      <p:cxnSp>
        <p:nvCxnSpPr>
          <p:cNvPr id="10" name="Straight Arrow Connector 9"/>
          <p:cNvCxnSpPr/>
          <p:nvPr/>
        </p:nvCxnSpPr>
        <p:spPr>
          <a:xfrm>
            <a:off x="4838700" y="3126316"/>
            <a:ext cx="0" cy="5312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781800" y="2895600"/>
            <a:ext cx="20574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Possess basic </a:t>
            </a:r>
          </a:p>
          <a:p>
            <a:pPr algn="ctr"/>
            <a:r>
              <a:rPr lang="en-US" dirty="0" smtClean="0"/>
              <a:t>knowledge </a:t>
            </a:r>
          </a:p>
          <a:p>
            <a:pPr algn="ctr"/>
            <a:r>
              <a:rPr lang="en-US" dirty="0" smtClean="0"/>
              <a:t>of U.S. </a:t>
            </a:r>
          </a:p>
          <a:p>
            <a:pPr algn="ctr"/>
            <a:r>
              <a:rPr lang="en-US" dirty="0" smtClean="0"/>
              <a:t>history and </a:t>
            </a:r>
          </a:p>
          <a:p>
            <a:pPr algn="ctr"/>
            <a:r>
              <a:rPr lang="en-US" dirty="0" smtClean="0"/>
              <a:t>government </a:t>
            </a:r>
            <a:endParaRPr lang="en-US" dirty="0"/>
          </a:p>
        </p:txBody>
      </p:sp>
      <p:cxnSp>
        <p:nvCxnSpPr>
          <p:cNvPr id="14" name="Straight Arrow Connector 13"/>
          <p:cNvCxnSpPr/>
          <p:nvPr/>
        </p:nvCxnSpPr>
        <p:spPr>
          <a:xfrm flipH="1">
            <a:off x="6248400" y="43434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562" y="5715000"/>
            <a:ext cx="600075" cy="752474"/>
          </a:xfrm>
          <a:prstGeom prst="rect">
            <a:avLst/>
          </a:prstGeom>
        </p:spPr>
      </p:pic>
    </p:spTree>
    <p:extLst>
      <p:ext uri="{BB962C8B-B14F-4D97-AF65-F5344CB8AC3E}">
        <p14:creationId xmlns:p14="http://schemas.microsoft.com/office/powerpoint/2010/main" val="21179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292353" cy="4152453"/>
          </a:xfrm>
        </p:spPr>
        <p:txBody>
          <a:bodyPr>
            <a:normAutofit fontScale="92500" lnSpcReduction="10000"/>
          </a:bodyPr>
          <a:lstStyle/>
          <a:p>
            <a:r>
              <a:rPr lang="en-US" dirty="0"/>
              <a:t>Evaluate the obligations citizens have to obey </a:t>
            </a:r>
            <a:r>
              <a:rPr lang="en-US" dirty="0" smtClean="0"/>
              <a:t>laws</a:t>
            </a:r>
            <a:r>
              <a:rPr lang="en-US" dirty="0"/>
              <a:t>, pay taxes, defend the nation, and serve on juries. </a:t>
            </a:r>
            <a:endParaRPr lang="en-US" dirty="0" smtClean="0"/>
          </a:p>
          <a:p>
            <a:endParaRPr lang="en-US" dirty="0"/>
          </a:p>
          <a:p>
            <a:r>
              <a:rPr lang="en-US" dirty="0" smtClean="0"/>
              <a:t>Sample Question</a:t>
            </a:r>
          </a:p>
          <a:p>
            <a:pPr marL="0" indent="0">
              <a:buNone/>
            </a:pPr>
            <a:r>
              <a:rPr lang="en-US" dirty="0">
                <a:solidFill>
                  <a:schemeClr val="accent1"/>
                </a:solidFill>
              </a:rPr>
              <a:t>Why are citizens obligated to respond to such </a:t>
            </a:r>
            <a:r>
              <a:rPr lang="en-US" dirty="0" smtClean="0">
                <a:solidFill>
                  <a:schemeClr val="accent1"/>
                </a:solidFill>
              </a:rPr>
              <a:t>documents as Jury summons? </a:t>
            </a:r>
            <a:endParaRPr lang="en-US" dirty="0">
              <a:solidFill>
                <a:schemeClr val="accent1"/>
              </a:solidFill>
            </a:endParaRPr>
          </a:p>
          <a:p>
            <a:pPr marL="0" indent="0">
              <a:buNone/>
            </a:pPr>
            <a:endParaRPr lang="en-US" dirty="0" smtClean="0"/>
          </a:p>
          <a:p>
            <a:pPr marL="0" indent="0">
              <a:buNone/>
            </a:pPr>
            <a:r>
              <a:rPr lang="en-US" dirty="0" smtClean="0"/>
              <a:t>A</a:t>
            </a:r>
            <a:r>
              <a:rPr lang="en-US" dirty="0"/>
              <a:t>. to guarantee court hearings remain public </a:t>
            </a:r>
          </a:p>
          <a:p>
            <a:pPr marL="0" indent="0">
              <a:buNone/>
            </a:pPr>
            <a:r>
              <a:rPr lang="en-US" dirty="0"/>
              <a:t>B. to guarantee courts provide probable cause </a:t>
            </a:r>
          </a:p>
          <a:p>
            <a:pPr marL="0" indent="0">
              <a:buNone/>
            </a:pPr>
            <a:r>
              <a:rPr lang="en-US" dirty="0"/>
              <a:t>C. to protect the constitutional right to be tried by one’s peers </a:t>
            </a:r>
          </a:p>
          <a:p>
            <a:pPr marL="0" indent="0">
              <a:buNone/>
            </a:pPr>
            <a:r>
              <a:rPr lang="en-US" dirty="0"/>
              <a:t>D. to protect the constitutional right to confront one’s accuser</a:t>
            </a:r>
          </a:p>
          <a:p>
            <a:endParaRPr lang="en-US" dirty="0"/>
          </a:p>
        </p:txBody>
      </p:sp>
      <p:sp>
        <p:nvSpPr>
          <p:cNvPr id="3" name="Title 2"/>
          <p:cNvSpPr>
            <a:spLocks noGrp="1"/>
          </p:cNvSpPr>
          <p:nvPr>
            <p:ph type="title"/>
          </p:nvPr>
        </p:nvSpPr>
        <p:spPr/>
        <p:txBody>
          <a:bodyPr/>
          <a:lstStyle/>
          <a:p>
            <a:r>
              <a:rPr lang="en-US" dirty="0"/>
              <a:t>Benchmark </a:t>
            </a:r>
            <a:r>
              <a:rPr lang="en-US" dirty="0" smtClean="0"/>
              <a:t>SS.7.C.2.2</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5105400"/>
            <a:ext cx="590550" cy="757238"/>
          </a:xfrm>
          <a:prstGeom prst="rect">
            <a:avLst/>
          </a:prstGeom>
        </p:spPr>
      </p:pic>
    </p:spTree>
    <p:extLst>
      <p:ext uri="{BB962C8B-B14F-4D97-AF65-F5344CB8AC3E}">
        <p14:creationId xmlns:p14="http://schemas.microsoft.com/office/powerpoint/2010/main" val="1367313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2248347"/>
            <a:ext cx="8991600" cy="4609653"/>
          </a:xfrm>
        </p:spPr>
        <p:txBody>
          <a:bodyPr>
            <a:normAutofit fontScale="85000" lnSpcReduction="10000"/>
          </a:bodyPr>
          <a:lstStyle/>
          <a:p>
            <a:r>
              <a:rPr lang="en-US" dirty="0"/>
              <a:t>Evaluate rights contained in the Bill of Rights </a:t>
            </a:r>
            <a:r>
              <a:rPr lang="en-US" dirty="0" smtClean="0"/>
              <a:t>and </a:t>
            </a:r>
            <a:r>
              <a:rPr lang="en-US" dirty="0"/>
              <a:t>other amendments to the </a:t>
            </a:r>
            <a:r>
              <a:rPr lang="en-US" dirty="0" smtClean="0"/>
              <a:t>Constitution. </a:t>
            </a:r>
            <a:endParaRPr lang="en-US" dirty="0"/>
          </a:p>
          <a:p>
            <a:r>
              <a:rPr lang="en-US" dirty="0" smtClean="0"/>
              <a:t>Sample Question</a:t>
            </a:r>
          </a:p>
          <a:p>
            <a:pPr marL="0" indent="0">
              <a:buNone/>
            </a:pPr>
            <a:r>
              <a:rPr lang="en-US" dirty="0"/>
              <a:t>The statement below was made by Thomas Jefferson in a 1786 letter to John </a:t>
            </a:r>
            <a:r>
              <a:rPr lang="en-US" dirty="0" smtClean="0"/>
              <a:t>Jay.</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solidFill>
                  <a:schemeClr val="accent1"/>
                </a:solidFill>
              </a:rPr>
              <a:t>Why </a:t>
            </a:r>
            <a:r>
              <a:rPr lang="en-US" dirty="0">
                <a:solidFill>
                  <a:schemeClr val="accent1"/>
                </a:solidFill>
              </a:rPr>
              <a:t>should this freedom be guarded? </a:t>
            </a:r>
          </a:p>
          <a:p>
            <a:pPr marL="0" indent="0">
              <a:buNone/>
            </a:pPr>
            <a:r>
              <a:rPr lang="en-US" dirty="0"/>
              <a:t>A. to provide the news media with a guaranteed profit </a:t>
            </a:r>
          </a:p>
          <a:p>
            <a:pPr marL="0" indent="0">
              <a:buNone/>
            </a:pPr>
            <a:r>
              <a:rPr lang="en-US" dirty="0"/>
              <a:t>B. to keep the news media from controlling the political process </a:t>
            </a:r>
          </a:p>
          <a:p>
            <a:pPr marL="0" indent="0">
              <a:buNone/>
            </a:pPr>
            <a:r>
              <a:rPr lang="en-US" dirty="0"/>
              <a:t>C. to provide the government with an accurate information source </a:t>
            </a:r>
          </a:p>
          <a:p>
            <a:pPr marL="0" indent="0">
              <a:buNone/>
            </a:pPr>
            <a:r>
              <a:rPr lang="en-US" dirty="0"/>
              <a:t>D. to keep the government from becoming the primary information source </a:t>
            </a:r>
          </a:p>
          <a:p>
            <a:pPr marL="0" indent="0">
              <a:buNone/>
            </a:pPr>
            <a:endParaRPr lang="en-US" dirty="0" smtClean="0"/>
          </a:p>
        </p:txBody>
      </p:sp>
      <p:sp>
        <p:nvSpPr>
          <p:cNvPr id="3" name="Title 2"/>
          <p:cNvSpPr>
            <a:spLocks noGrp="1"/>
          </p:cNvSpPr>
          <p:nvPr>
            <p:ph type="title"/>
          </p:nvPr>
        </p:nvSpPr>
        <p:spPr/>
        <p:txBody>
          <a:bodyPr/>
          <a:lstStyle/>
          <a:p>
            <a:r>
              <a:rPr lang="en-US" dirty="0"/>
              <a:t>Benchmark </a:t>
            </a:r>
            <a:r>
              <a:rPr lang="en-US" dirty="0" smtClean="0"/>
              <a:t>SS.7.C.2.4</a:t>
            </a:r>
            <a:endParaRPr lang="en-US" dirty="0"/>
          </a:p>
        </p:txBody>
      </p:sp>
      <p:sp>
        <p:nvSpPr>
          <p:cNvPr id="4" name="Rectangle 3"/>
          <p:cNvSpPr/>
          <p:nvPr/>
        </p:nvSpPr>
        <p:spPr>
          <a:xfrm>
            <a:off x="914400" y="4191000"/>
            <a:ext cx="7162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dirty="0" smtClean="0"/>
              <a:t>. . . our liberty, which cannot be guarded but by the freedom of the press . .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096000"/>
            <a:ext cx="533400" cy="762000"/>
          </a:xfrm>
          <a:prstGeom prst="rect">
            <a:avLst/>
          </a:prstGeom>
        </p:spPr>
      </p:pic>
    </p:spTree>
    <p:extLst>
      <p:ext uri="{BB962C8B-B14F-4D97-AF65-F5344CB8AC3E}">
        <p14:creationId xmlns:p14="http://schemas.microsoft.com/office/powerpoint/2010/main" val="21160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Recognize how Enlightenment ideas </a:t>
            </a:r>
            <a:r>
              <a:rPr lang="en-US" dirty="0" smtClean="0"/>
              <a:t>including Montesquieu’s </a:t>
            </a:r>
            <a:r>
              <a:rPr lang="en-US" dirty="0"/>
              <a:t>view of separation of powers and John </a:t>
            </a:r>
            <a:r>
              <a:rPr lang="en-US" dirty="0" smtClean="0"/>
              <a:t>Locke’s theories </a:t>
            </a:r>
            <a:r>
              <a:rPr lang="en-US" dirty="0"/>
              <a:t>related to natural law and how Locke’s social contract </a:t>
            </a:r>
            <a:r>
              <a:rPr lang="en-US" dirty="0" smtClean="0"/>
              <a:t>influenced </a:t>
            </a:r>
            <a:r>
              <a:rPr lang="en-US" dirty="0"/>
              <a:t>the Founding Fathers</a:t>
            </a:r>
            <a:r>
              <a:rPr lang="en-US" dirty="0" smtClean="0"/>
              <a:t>. </a:t>
            </a:r>
            <a:endParaRPr lang="en-US" dirty="0"/>
          </a:p>
        </p:txBody>
      </p:sp>
      <p:sp>
        <p:nvSpPr>
          <p:cNvPr id="3" name="Title 2"/>
          <p:cNvSpPr>
            <a:spLocks noGrp="1"/>
          </p:cNvSpPr>
          <p:nvPr>
            <p:ph type="title"/>
          </p:nvPr>
        </p:nvSpPr>
        <p:spPr/>
        <p:txBody>
          <a:bodyPr/>
          <a:lstStyle/>
          <a:p>
            <a:r>
              <a:rPr lang="en-US" dirty="0" smtClean="0"/>
              <a:t>Benchmark SS.7.C.1.1</a:t>
            </a:r>
            <a:endParaRPr lang="en-US" dirty="0"/>
          </a:p>
        </p:txBody>
      </p:sp>
    </p:spTree>
    <p:extLst>
      <p:ext uri="{BB962C8B-B14F-4D97-AF65-F5344CB8AC3E}">
        <p14:creationId xmlns:p14="http://schemas.microsoft.com/office/powerpoint/2010/main" val="3817621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Distinguish how the Constitution safeguards </a:t>
            </a:r>
            <a:r>
              <a:rPr lang="en-US" dirty="0" smtClean="0"/>
              <a:t>and </a:t>
            </a:r>
            <a:r>
              <a:rPr lang="en-US" dirty="0"/>
              <a:t>limits individual rights. </a:t>
            </a:r>
          </a:p>
          <a:p>
            <a:endParaRPr lang="en-US" dirty="0"/>
          </a:p>
        </p:txBody>
      </p:sp>
      <p:sp>
        <p:nvSpPr>
          <p:cNvPr id="3" name="Title 2"/>
          <p:cNvSpPr>
            <a:spLocks noGrp="1"/>
          </p:cNvSpPr>
          <p:nvPr>
            <p:ph type="title"/>
          </p:nvPr>
        </p:nvSpPr>
        <p:spPr/>
        <p:txBody>
          <a:bodyPr/>
          <a:lstStyle/>
          <a:p>
            <a:r>
              <a:rPr lang="en-US" dirty="0"/>
              <a:t>Benchmark </a:t>
            </a:r>
            <a:r>
              <a:rPr lang="en-US" dirty="0" smtClean="0"/>
              <a:t>SS.7.C.2.5</a:t>
            </a:r>
            <a:endParaRPr lang="en-US" dirty="0"/>
          </a:p>
        </p:txBody>
      </p:sp>
    </p:spTree>
    <p:extLst>
      <p:ext uri="{BB962C8B-B14F-4D97-AF65-F5344CB8AC3E}">
        <p14:creationId xmlns:p14="http://schemas.microsoft.com/office/powerpoint/2010/main" val="1982791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4999"/>
            <a:ext cx="9143999" cy="4953001"/>
          </a:xfrm>
        </p:spPr>
        <p:txBody>
          <a:bodyPr>
            <a:normAutofit fontScale="85000" lnSpcReduction="10000"/>
          </a:bodyPr>
          <a:lstStyle/>
          <a:p>
            <a:r>
              <a:rPr lang="en-US" dirty="0" smtClean="0"/>
              <a:t>Sample Question. </a:t>
            </a:r>
          </a:p>
          <a:p>
            <a:r>
              <a:rPr lang="en-US" dirty="0"/>
              <a:t>The passage below about government is </a:t>
            </a:r>
            <a:r>
              <a:rPr lang="en-US" dirty="0" smtClean="0"/>
              <a:t>from Federalist </a:t>
            </a:r>
            <a:r>
              <a:rPr lang="en-US" dirty="0"/>
              <a:t>No. </a:t>
            </a:r>
            <a:r>
              <a:rPr lang="en-US" dirty="0" smtClean="0"/>
              <a:t>51</a:t>
            </a:r>
          </a:p>
          <a:p>
            <a:endParaRPr lang="en-US" dirty="0"/>
          </a:p>
          <a:p>
            <a:pPr marL="0" indent="0">
              <a:buNone/>
            </a:pPr>
            <a:endParaRPr lang="en-US" dirty="0"/>
          </a:p>
          <a:p>
            <a:pPr marL="0" indent="0">
              <a:buNone/>
            </a:pPr>
            <a:endParaRPr lang="en-US" dirty="0"/>
          </a:p>
          <a:p>
            <a:endParaRPr lang="en-US" dirty="0" smtClean="0"/>
          </a:p>
          <a:p>
            <a:endParaRPr lang="en-US" dirty="0"/>
          </a:p>
          <a:p>
            <a:pPr marL="0" indent="0">
              <a:buNone/>
            </a:pPr>
            <a:endParaRPr lang="en-US" dirty="0" smtClean="0"/>
          </a:p>
          <a:p>
            <a:pPr marL="0" indent="0">
              <a:buNone/>
            </a:pPr>
            <a:r>
              <a:rPr lang="en-US" dirty="0">
                <a:solidFill>
                  <a:schemeClr val="accent1"/>
                </a:solidFill>
              </a:rPr>
              <a:t>How are the author’s views from this passage applied in the U.S. Constitution? </a:t>
            </a:r>
            <a:endParaRPr lang="en-US" dirty="0" smtClean="0">
              <a:solidFill>
                <a:schemeClr val="accent1"/>
              </a:solidFill>
            </a:endParaRPr>
          </a:p>
          <a:p>
            <a:pPr marL="0" indent="0">
              <a:buNone/>
            </a:pPr>
            <a:r>
              <a:rPr lang="en-US" dirty="0" smtClean="0">
                <a:solidFill>
                  <a:schemeClr val="tx1"/>
                </a:solidFill>
              </a:rPr>
              <a:t>A</a:t>
            </a:r>
            <a:r>
              <a:rPr lang="en-US" dirty="0">
                <a:solidFill>
                  <a:schemeClr val="tx1"/>
                </a:solidFill>
              </a:rPr>
              <a:t>. The U.S. Constitution limits the rights of the people. </a:t>
            </a:r>
          </a:p>
          <a:p>
            <a:pPr marL="0" indent="0">
              <a:buNone/>
            </a:pPr>
            <a:r>
              <a:rPr lang="en-US" dirty="0">
                <a:solidFill>
                  <a:schemeClr val="tx1"/>
                </a:solidFill>
              </a:rPr>
              <a:t>B. The U.S. Constitution limits the power of the federal government. </a:t>
            </a:r>
          </a:p>
          <a:p>
            <a:pPr marL="0" indent="0">
              <a:buNone/>
            </a:pPr>
            <a:r>
              <a:rPr lang="en-US" dirty="0">
                <a:solidFill>
                  <a:schemeClr val="tx1"/>
                </a:solidFill>
              </a:rPr>
              <a:t>C. The U.S. Constitution requires the states to provide for the common defense. </a:t>
            </a:r>
          </a:p>
          <a:p>
            <a:pPr marL="0" indent="0">
              <a:buNone/>
            </a:pPr>
            <a:r>
              <a:rPr lang="en-US" dirty="0">
                <a:solidFill>
                  <a:schemeClr val="tx1"/>
                </a:solidFill>
              </a:rPr>
              <a:t>D. The U.S. Constitution requires the government to promote the general welfare.</a:t>
            </a:r>
          </a:p>
          <a:p>
            <a:endParaRPr lang="en-US" dirty="0" smtClean="0"/>
          </a:p>
          <a:p>
            <a:endParaRPr lang="en-US" dirty="0"/>
          </a:p>
        </p:txBody>
      </p:sp>
      <p:sp>
        <p:nvSpPr>
          <p:cNvPr id="3" name="Title 2"/>
          <p:cNvSpPr>
            <a:spLocks noGrp="1"/>
          </p:cNvSpPr>
          <p:nvPr>
            <p:ph type="title"/>
          </p:nvPr>
        </p:nvSpPr>
        <p:spPr/>
        <p:txBody>
          <a:bodyPr/>
          <a:lstStyle/>
          <a:p>
            <a:r>
              <a:rPr lang="en-US" dirty="0"/>
              <a:t>Benchmark SS.7.C.2.5</a:t>
            </a:r>
          </a:p>
        </p:txBody>
      </p:sp>
      <p:sp>
        <p:nvSpPr>
          <p:cNvPr id="4" name="Rounded Rectangle 3"/>
          <p:cNvSpPr/>
          <p:nvPr/>
        </p:nvSpPr>
        <p:spPr>
          <a:xfrm>
            <a:off x="1295400" y="2590800"/>
            <a:ext cx="58674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If men were angels, no government would be necessary. If angels were to govern </a:t>
            </a:r>
          </a:p>
          <a:p>
            <a:r>
              <a:rPr lang="en-US" dirty="0" smtClean="0"/>
              <a:t>men, neither external nor internal controls on government would be necessary. . . . </a:t>
            </a:r>
          </a:p>
          <a:p>
            <a:r>
              <a:rPr lang="en-US" dirty="0" smtClean="0"/>
              <a:t>the great difficulty lies in this: you must first enable the government to control </a:t>
            </a:r>
          </a:p>
          <a:p>
            <a:r>
              <a:rPr lang="en-US" dirty="0" smtClean="0"/>
              <a:t>the governed; and in the next place oblige it to control itself.</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97978"/>
            <a:ext cx="590550" cy="600074"/>
          </a:xfrm>
          <a:prstGeom prst="rect">
            <a:avLst/>
          </a:prstGeom>
        </p:spPr>
      </p:pic>
    </p:spTree>
    <p:extLst>
      <p:ext uri="{BB962C8B-B14F-4D97-AF65-F5344CB8AC3E}">
        <p14:creationId xmlns:p14="http://schemas.microsoft.com/office/powerpoint/2010/main" val="163464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lnSpcReduction="10000"/>
          </a:bodyPr>
          <a:lstStyle/>
          <a:p>
            <a:r>
              <a:rPr lang="en-US" dirty="0"/>
              <a:t>Identify America’s current political parties, </a:t>
            </a:r>
            <a:r>
              <a:rPr lang="en-US" dirty="0" smtClean="0"/>
              <a:t>and illustrate </a:t>
            </a:r>
            <a:r>
              <a:rPr lang="en-US" dirty="0"/>
              <a:t>their ideas about </a:t>
            </a:r>
            <a:r>
              <a:rPr lang="en-US" dirty="0" smtClean="0"/>
              <a:t>government</a:t>
            </a:r>
          </a:p>
          <a:p>
            <a:endParaRPr lang="en-US" dirty="0" smtClean="0"/>
          </a:p>
          <a:p>
            <a:r>
              <a:rPr lang="en-US" dirty="0" smtClean="0"/>
              <a:t>Sample Question</a:t>
            </a:r>
          </a:p>
          <a:p>
            <a:pPr marL="0" indent="0">
              <a:buNone/>
            </a:pPr>
            <a:r>
              <a:rPr lang="en-US" dirty="0">
                <a:solidFill>
                  <a:schemeClr val="accent1"/>
                </a:solidFill>
              </a:rPr>
              <a:t>In the modern political system, which </a:t>
            </a:r>
            <a:r>
              <a:rPr lang="en-US" dirty="0" smtClean="0">
                <a:solidFill>
                  <a:schemeClr val="accent1"/>
                </a:solidFill>
              </a:rPr>
              <a:t>issue represents </a:t>
            </a:r>
            <a:r>
              <a:rPr lang="en-US" dirty="0">
                <a:solidFill>
                  <a:schemeClr val="accent1"/>
                </a:solidFill>
              </a:rPr>
              <a:t>a basic disagreement </a:t>
            </a:r>
            <a:r>
              <a:rPr lang="en-US" dirty="0" smtClean="0">
                <a:solidFill>
                  <a:schemeClr val="accent1"/>
                </a:solidFill>
              </a:rPr>
              <a:t>between Republicans </a:t>
            </a:r>
            <a:r>
              <a:rPr lang="en-US" dirty="0">
                <a:solidFill>
                  <a:schemeClr val="accent1"/>
                </a:solidFill>
              </a:rPr>
              <a:t>and Democrats? </a:t>
            </a:r>
            <a:endParaRPr lang="en-US" dirty="0" smtClean="0">
              <a:solidFill>
                <a:schemeClr val="accent1"/>
              </a:solidFill>
            </a:endParaRPr>
          </a:p>
          <a:p>
            <a:pPr marL="0" indent="0">
              <a:buNone/>
            </a:pPr>
            <a:r>
              <a:rPr lang="en-US" dirty="0">
                <a:solidFill>
                  <a:schemeClr val="tx1"/>
                </a:solidFill>
              </a:rPr>
              <a:t>A. the responsibilities of government </a:t>
            </a:r>
          </a:p>
          <a:p>
            <a:pPr marL="0" indent="0">
              <a:buNone/>
            </a:pPr>
            <a:r>
              <a:rPr lang="en-US" dirty="0">
                <a:solidFill>
                  <a:schemeClr val="tx1"/>
                </a:solidFill>
              </a:rPr>
              <a:t>B. the frequency of national elections </a:t>
            </a:r>
          </a:p>
          <a:p>
            <a:pPr marL="0" indent="0">
              <a:buNone/>
            </a:pPr>
            <a:r>
              <a:rPr lang="en-US" dirty="0">
                <a:solidFill>
                  <a:schemeClr val="tx1"/>
                </a:solidFill>
              </a:rPr>
              <a:t>C. the legality of the U.S. Constitution </a:t>
            </a:r>
          </a:p>
          <a:p>
            <a:pPr marL="0" indent="0">
              <a:buNone/>
            </a:pPr>
            <a:r>
              <a:rPr lang="en-US" dirty="0">
                <a:solidFill>
                  <a:schemeClr val="tx1"/>
                </a:solidFill>
              </a:rPr>
              <a:t>D. the support for the U.S. military soldier </a:t>
            </a:r>
          </a:p>
          <a:p>
            <a:pPr marL="0" indent="0">
              <a:buNone/>
            </a:pPr>
            <a:endParaRPr lang="en-US" dirty="0">
              <a:solidFill>
                <a:schemeClr val="accent1"/>
              </a:solidFill>
            </a:endParaRPr>
          </a:p>
          <a:p>
            <a:endParaRPr lang="en-US" dirty="0"/>
          </a:p>
        </p:txBody>
      </p:sp>
      <p:sp>
        <p:nvSpPr>
          <p:cNvPr id="3" name="Title 2"/>
          <p:cNvSpPr>
            <a:spLocks noGrp="1"/>
          </p:cNvSpPr>
          <p:nvPr>
            <p:ph type="title"/>
          </p:nvPr>
        </p:nvSpPr>
        <p:spPr/>
        <p:txBody>
          <a:bodyPr/>
          <a:lstStyle/>
          <a:p>
            <a:r>
              <a:rPr lang="en-US" dirty="0"/>
              <a:t>Benchmark </a:t>
            </a:r>
            <a:r>
              <a:rPr lang="en-US" dirty="0" smtClean="0"/>
              <a:t>SS.7.C.2.8</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4343400"/>
            <a:ext cx="582084" cy="757238"/>
          </a:xfrm>
          <a:prstGeom prst="rect">
            <a:avLst/>
          </a:prstGeom>
        </p:spPr>
      </p:pic>
    </p:spTree>
    <p:extLst>
      <p:ext uri="{BB962C8B-B14F-4D97-AF65-F5344CB8AC3E}">
        <p14:creationId xmlns:p14="http://schemas.microsoft.com/office/powerpoint/2010/main" val="328881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Evaluate candidates for political office by </a:t>
            </a:r>
            <a:r>
              <a:rPr lang="en-US" dirty="0" smtClean="0"/>
              <a:t>analyzing </a:t>
            </a:r>
            <a:r>
              <a:rPr lang="en-US" dirty="0"/>
              <a:t>their qualifications, experience, issue-based platforms, </a:t>
            </a:r>
            <a:r>
              <a:rPr lang="en-US" dirty="0" smtClean="0"/>
              <a:t>debates</a:t>
            </a:r>
            <a:r>
              <a:rPr lang="en-US" dirty="0"/>
              <a:t>, and political ads. </a:t>
            </a:r>
          </a:p>
          <a:p>
            <a:pPr marL="0" indent="0">
              <a:buNone/>
            </a:pPr>
            <a:endParaRPr lang="en-US" dirty="0"/>
          </a:p>
        </p:txBody>
      </p:sp>
      <p:sp>
        <p:nvSpPr>
          <p:cNvPr id="3" name="Title 2"/>
          <p:cNvSpPr>
            <a:spLocks noGrp="1"/>
          </p:cNvSpPr>
          <p:nvPr>
            <p:ph type="title"/>
          </p:nvPr>
        </p:nvSpPr>
        <p:spPr/>
        <p:txBody>
          <a:bodyPr/>
          <a:lstStyle/>
          <a:p>
            <a:r>
              <a:rPr lang="en-US" dirty="0"/>
              <a:t>Benchmark </a:t>
            </a:r>
            <a:r>
              <a:rPr lang="en-US" dirty="0" smtClean="0"/>
              <a:t>SS.7.C.2.9</a:t>
            </a:r>
            <a:endParaRPr lang="en-US" dirty="0"/>
          </a:p>
        </p:txBody>
      </p:sp>
    </p:spTree>
    <p:extLst>
      <p:ext uri="{BB962C8B-B14F-4D97-AF65-F5344CB8AC3E}">
        <p14:creationId xmlns:p14="http://schemas.microsoft.com/office/powerpoint/2010/main" val="696921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81200"/>
            <a:ext cx="9143999" cy="4876799"/>
          </a:xfrm>
        </p:spPr>
        <p:txBody>
          <a:bodyPr>
            <a:normAutofit fontScale="92500"/>
          </a:bodyPr>
          <a:lstStyle/>
          <a:p>
            <a:pPr marL="0" indent="0">
              <a:buNone/>
            </a:pPr>
            <a:r>
              <a:rPr lang="en-US" dirty="0" smtClean="0"/>
              <a:t>The </a:t>
            </a:r>
            <a:r>
              <a:rPr lang="en-US" dirty="0"/>
              <a:t>political campaign posters below are </a:t>
            </a:r>
            <a:r>
              <a:rPr lang="en-US" dirty="0" smtClean="0"/>
              <a:t>for two candidates running for mayor</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solidFill>
                  <a:schemeClr val="accent1"/>
                </a:solidFill>
              </a:rPr>
              <a:t>According </a:t>
            </a:r>
            <a:r>
              <a:rPr lang="en-US" dirty="0">
                <a:solidFill>
                  <a:schemeClr val="accent1"/>
                </a:solidFill>
              </a:rPr>
              <a:t>to the information on the posters, what is the reason Maria could be considered </a:t>
            </a:r>
            <a:r>
              <a:rPr lang="en-US" dirty="0" smtClean="0">
                <a:solidFill>
                  <a:schemeClr val="accent1"/>
                </a:solidFill>
              </a:rPr>
              <a:t>more qualified </a:t>
            </a:r>
            <a:r>
              <a:rPr lang="en-US" dirty="0">
                <a:solidFill>
                  <a:schemeClr val="accent1"/>
                </a:solidFill>
              </a:rPr>
              <a:t>than Todd to be elected mayor?</a:t>
            </a:r>
          </a:p>
          <a:p>
            <a:pPr marL="0" indent="0">
              <a:buNone/>
            </a:pPr>
            <a:r>
              <a:rPr lang="en-US" sz="1600" dirty="0" smtClean="0">
                <a:solidFill>
                  <a:schemeClr val="tx1"/>
                </a:solidFill>
              </a:rPr>
              <a:t>A. her political policies </a:t>
            </a:r>
          </a:p>
          <a:p>
            <a:pPr marL="0" indent="0">
              <a:buNone/>
            </a:pPr>
            <a:r>
              <a:rPr lang="en-US" sz="1600" dirty="0" smtClean="0">
                <a:solidFill>
                  <a:schemeClr val="tx1"/>
                </a:solidFill>
              </a:rPr>
              <a:t>B</a:t>
            </a:r>
            <a:r>
              <a:rPr lang="en-US" sz="1600" dirty="0">
                <a:solidFill>
                  <a:schemeClr val="tx1"/>
                </a:solidFill>
              </a:rPr>
              <a:t>. her college education </a:t>
            </a:r>
          </a:p>
          <a:p>
            <a:pPr marL="0" indent="0">
              <a:buNone/>
            </a:pPr>
            <a:r>
              <a:rPr lang="en-US" sz="1600" dirty="0">
                <a:solidFill>
                  <a:schemeClr val="tx1"/>
                </a:solidFill>
              </a:rPr>
              <a:t>C. her campaign promises </a:t>
            </a:r>
          </a:p>
          <a:p>
            <a:pPr marL="0" indent="0">
              <a:buNone/>
            </a:pPr>
            <a:r>
              <a:rPr lang="en-US" sz="1600" dirty="0">
                <a:solidFill>
                  <a:schemeClr val="tx1"/>
                </a:solidFill>
              </a:rPr>
              <a:t>D. her experience working in government</a:t>
            </a:r>
            <a:endParaRPr lang="en-US" sz="1600" dirty="0" smtClean="0">
              <a:solidFill>
                <a:schemeClr val="tx1"/>
              </a:solidFill>
            </a:endParaRPr>
          </a:p>
          <a:p>
            <a:pPr marL="0" indent="0">
              <a:buNone/>
            </a:pPr>
            <a:endParaRPr lang="en-US" dirty="0">
              <a:solidFill>
                <a:schemeClr val="accent1"/>
              </a:solidFill>
            </a:endParaRPr>
          </a:p>
          <a:p>
            <a:pPr marL="0" indent="0">
              <a:buNone/>
            </a:pPr>
            <a:endParaRPr lang="en-US" dirty="0"/>
          </a:p>
        </p:txBody>
      </p:sp>
      <p:sp>
        <p:nvSpPr>
          <p:cNvPr id="3" name="Title 2"/>
          <p:cNvSpPr>
            <a:spLocks noGrp="1"/>
          </p:cNvSpPr>
          <p:nvPr>
            <p:ph type="title"/>
          </p:nvPr>
        </p:nvSpPr>
        <p:spPr/>
        <p:txBody>
          <a:bodyPr/>
          <a:lstStyle/>
          <a:p>
            <a:r>
              <a:rPr lang="en-US" dirty="0"/>
              <a:t>Benchmark SS.7.C.2.9</a:t>
            </a:r>
          </a:p>
        </p:txBody>
      </p:sp>
      <p:sp>
        <p:nvSpPr>
          <p:cNvPr id="4" name="Rectangle 3"/>
          <p:cNvSpPr/>
          <p:nvPr/>
        </p:nvSpPr>
        <p:spPr>
          <a:xfrm>
            <a:off x="0" y="2743200"/>
            <a:ext cx="3886200" cy="2048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VOTE MARIA SMITH FOR MAYOR</a:t>
            </a:r>
          </a:p>
          <a:p>
            <a:pPr algn="ctr"/>
            <a:endParaRPr lang="en-US" dirty="0" smtClean="0"/>
          </a:p>
          <a:p>
            <a:pPr algn="ctr"/>
            <a:r>
              <a:rPr lang="en-US" dirty="0" smtClean="0"/>
              <a:t>*College grad</a:t>
            </a:r>
          </a:p>
          <a:p>
            <a:pPr algn="ctr"/>
            <a:r>
              <a:rPr lang="en-US" dirty="0" smtClean="0"/>
              <a:t>*5 years city council member</a:t>
            </a:r>
          </a:p>
          <a:p>
            <a:pPr algn="ctr"/>
            <a:r>
              <a:rPr lang="en-US" dirty="0" smtClean="0"/>
              <a:t>*2 years city planning commission</a:t>
            </a:r>
          </a:p>
          <a:p>
            <a:pPr algn="ctr"/>
            <a:r>
              <a:rPr lang="en-US" dirty="0" smtClean="0"/>
              <a:t>*4 years school board president</a:t>
            </a:r>
            <a:endParaRPr lang="en-US" dirty="0"/>
          </a:p>
        </p:txBody>
      </p:sp>
      <p:sp>
        <p:nvSpPr>
          <p:cNvPr id="5" name="5-Point Star 4"/>
          <p:cNvSpPr/>
          <p:nvPr/>
        </p:nvSpPr>
        <p:spPr>
          <a:xfrm>
            <a:off x="4495800" y="3048000"/>
            <a:ext cx="533400" cy="1066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86400" y="2743200"/>
            <a:ext cx="3657600" cy="2048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VOTE TODD DAVIS FOR MAYOR</a:t>
            </a:r>
          </a:p>
          <a:p>
            <a:pPr algn="ctr"/>
            <a:endParaRPr lang="en-US" dirty="0"/>
          </a:p>
          <a:p>
            <a:pPr algn="ctr"/>
            <a:r>
              <a:rPr lang="en-US" dirty="0" smtClean="0"/>
              <a:t>*College grad</a:t>
            </a:r>
          </a:p>
          <a:p>
            <a:pPr algn="ctr"/>
            <a:r>
              <a:rPr lang="en-US" dirty="0" smtClean="0"/>
              <a:t>*1 year little league coach </a:t>
            </a:r>
          </a:p>
          <a:p>
            <a:pPr algn="ctr"/>
            <a:r>
              <a:rPr lang="en-US" dirty="0" smtClean="0"/>
              <a:t>*2 years boy scout assistant leader </a:t>
            </a:r>
          </a:p>
          <a:p>
            <a:pPr algn="ctr"/>
            <a:r>
              <a:rPr lang="en-US" dirty="0" smtClean="0"/>
              <a:t>*volunteer firefighter </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096000"/>
            <a:ext cx="514350" cy="523874"/>
          </a:xfrm>
          <a:prstGeom prst="rect">
            <a:avLst/>
          </a:prstGeom>
        </p:spPr>
      </p:pic>
    </p:spTree>
    <p:extLst>
      <p:ext uri="{BB962C8B-B14F-4D97-AF65-F5344CB8AC3E}">
        <p14:creationId xmlns:p14="http://schemas.microsoft.com/office/powerpoint/2010/main" val="392530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05001"/>
            <a:ext cx="8991599" cy="4876800"/>
          </a:xfrm>
          <a:noFill/>
        </p:spPr>
        <p:txBody>
          <a:bodyPr>
            <a:normAutofit lnSpcReduction="10000"/>
          </a:bodyPr>
          <a:lstStyle/>
          <a:p>
            <a:r>
              <a:rPr lang="en-US" dirty="0" smtClean="0"/>
              <a:t>Examine the impact of media, individuals, and</a:t>
            </a:r>
          </a:p>
          <a:p>
            <a:pPr marL="0" indent="0">
              <a:buNone/>
            </a:pPr>
            <a:r>
              <a:rPr lang="en-US" dirty="0" smtClean="0"/>
              <a:t>interest groups on monitoring and influencing government.</a:t>
            </a:r>
          </a:p>
          <a:p>
            <a:endParaRPr lang="en-US" dirty="0" smtClean="0"/>
          </a:p>
          <a:p>
            <a:r>
              <a:rPr lang="en-US" dirty="0" smtClean="0"/>
              <a:t>Sample Question</a:t>
            </a:r>
          </a:p>
          <a:p>
            <a:endParaRPr lang="en-US" dirty="0" smtClean="0"/>
          </a:p>
          <a:p>
            <a:pPr marL="0" indent="0">
              <a:buNone/>
            </a:pPr>
            <a:r>
              <a:rPr lang="en-US" dirty="0" smtClean="0">
                <a:solidFill>
                  <a:schemeClr val="accent1"/>
                </a:solidFill>
              </a:rPr>
              <a:t>Based </a:t>
            </a:r>
            <a:r>
              <a:rPr lang="en-US" dirty="0">
                <a:solidFill>
                  <a:schemeClr val="accent1"/>
                </a:solidFill>
              </a:rPr>
              <a:t>on the government system in the United States, which individual activity is used </a:t>
            </a:r>
            <a:r>
              <a:rPr lang="en-US" dirty="0" smtClean="0">
                <a:solidFill>
                  <a:schemeClr val="accent1"/>
                </a:solidFill>
              </a:rPr>
              <a:t>to directly </a:t>
            </a:r>
            <a:r>
              <a:rPr lang="en-US" dirty="0">
                <a:solidFill>
                  <a:schemeClr val="accent1"/>
                </a:solidFill>
              </a:rPr>
              <a:t>influence legislative decisions?</a:t>
            </a:r>
          </a:p>
          <a:p>
            <a:pPr marL="0" indent="0">
              <a:buNone/>
            </a:pPr>
            <a:r>
              <a:rPr lang="en-US" dirty="0"/>
              <a:t>A. watching political debates on television</a:t>
            </a:r>
          </a:p>
          <a:p>
            <a:pPr marL="0" indent="0">
              <a:buNone/>
            </a:pPr>
            <a:r>
              <a:rPr lang="en-US" dirty="0"/>
              <a:t>B. discussing political issues at work</a:t>
            </a:r>
          </a:p>
          <a:p>
            <a:pPr marL="0" indent="0">
              <a:buNone/>
            </a:pPr>
            <a:r>
              <a:rPr lang="en-US" dirty="0"/>
              <a:t>C. collecting opinions for a yearbook</a:t>
            </a:r>
          </a:p>
          <a:p>
            <a:pPr marL="0" indent="0">
              <a:buNone/>
            </a:pPr>
            <a:r>
              <a:rPr lang="en-US" dirty="0"/>
              <a:t>D. gathering signatures for a petition</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Benchmark </a:t>
            </a:r>
            <a:r>
              <a:rPr lang="en-US" dirty="0" smtClean="0"/>
              <a:t>SS.7.C.2.10</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00750"/>
            <a:ext cx="384991" cy="571500"/>
          </a:xfrm>
          <a:prstGeom prst="rect">
            <a:avLst/>
          </a:prstGeom>
        </p:spPr>
      </p:pic>
    </p:spTree>
    <p:extLst>
      <p:ext uri="{BB962C8B-B14F-4D97-AF65-F5344CB8AC3E}">
        <p14:creationId xmlns:p14="http://schemas.microsoft.com/office/powerpoint/2010/main" val="102079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057401"/>
            <a:ext cx="9143999" cy="4038599"/>
          </a:xfrm>
        </p:spPr>
        <p:txBody>
          <a:bodyPr/>
          <a:lstStyle/>
          <a:p>
            <a:r>
              <a:rPr lang="en-US" dirty="0"/>
              <a:t>Analyze media and political communications</a:t>
            </a:r>
          </a:p>
          <a:p>
            <a:pPr marL="0" indent="0">
              <a:buNone/>
            </a:pPr>
            <a:r>
              <a:rPr lang="en-US" dirty="0"/>
              <a:t>(bias, symbolism, propaganda</a:t>
            </a:r>
            <a:r>
              <a:rPr lang="en-US" dirty="0" smtClean="0"/>
              <a:t>).</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Benchmark </a:t>
            </a:r>
            <a:r>
              <a:rPr lang="en-US" dirty="0" smtClean="0"/>
              <a:t>SS.7.C.2.11</a:t>
            </a:r>
            <a:endParaRPr lang="en-US" dirty="0"/>
          </a:p>
        </p:txBody>
      </p:sp>
    </p:spTree>
    <p:extLst>
      <p:ext uri="{BB962C8B-B14F-4D97-AF65-F5344CB8AC3E}">
        <p14:creationId xmlns:p14="http://schemas.microsoft.com/office/powerpoint/2010/main" val="1122711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3999" cy="5638799"/>
          </a:xfrm>
        </p:spPr>
        <p:txBody>
          <a:bodyPr>
            <a:normAutofit fontScale="92500" lnSpcReduction="10000"/>
          </a:bodyPr>
          <a:lstStyle/>
          <a:p>
            <a:r>
              <a:rPr lang="en-US" dirty="0" smtClean="0"/>
              <a:t>Sample Question</a:t>
            </a:r>
          </a:p>
          <a:p>
            <a:r>
              <a:rPr lang="en-US" dirty="0"/>
              <a:t>The poster below was created in </a:t>
            </a:r>
            <a:r>
              <a:rPr lang="en-US" dirty="0" smtClean="0"/>
              <a:t>1917</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smtClean="0">
              <a:solidFill>
                <a:schemeClr val="accent1"/>
              </a:solidFill>
            </a:endParaRPr>
          </a:p>
          <a:p>
            <a:pPr marL="0" indent="0">
              <a:buNone/>
            </a:pPr>
            <a:r>
              <a:rPr lang="en-US" dirty="0" smtClean="0">
                <a:solidFill>
                  <a:schemeClr val="accent1"/>
                </a:solidFill>
              </a:rPr>
              <a:t>Which </a:t>
            </a:r>
            <a:r>
              <a:rPr lang="en-US" dirty="0">
                <a:solidFill>
                  <a:schemeClr val="accent1"/>
                </a:solidFill>
              </a:rPr>
              <a:t>type of communication is shown in this poster?</a:t>
            </a:r>
          </a:p>
          <a:p>
            <a:pPr marL="0" indent="0">
              <a:buNone/>
            </a:pPr>
            <a:r>
              <a:rPr lang="en-US" dirty="0"/>
              <a:t>A. accurate</a:t>
            </a:r>
          </a:p>
          <a:p>
            <a:pPr marL="0" indent="0">
              <a:buNone/>
            </a:pPr>
            <a:r>
              <a:rPr lang="en-US" dirty="0"/>
              <a:t>B. biased</a:t>
            </a:r>
          </a:p>
          <a:p>
            <a:pPr marL="0" indent="0">
              <a:buNone/>
            </a:pPr>
            <a:r>
              <a:rPr lang="en-US" dirty="0"/>
              <a:t>C. informational</a:t>
            </a:r>
          </a:p>
          <a:p>
            <a:pPr marL="0" indent="0">
              <a:buNone/>
            </a:pPr>
            <a:r>
              <a:rPr lang="en-US" dirty="0"/>
              <a:t>D. propagandized</a:t>
            </a:r>
            <a:endParaRPr lang="en-US" dirty="0" smtClean="0"/>
          </a:p>
          <a:p>
            <a:endParaRPr lang="en-US" dirty="0"/>
          </a:p>
          <a:p>
            <a:pPr marL="0" indent="0">
              <a:buNone/>
            </a:pPr>
            <a:endParaRPr lang="en-US" dirty="0" smtClean="0"/>
          </a:p>
          <a:p>
            <a:endParaRPr lang="en-US" dirty="0"/>
          </a:p>
          <a:p>
            <a:endParaRPr lang="en-US" dirty="0"/>
          </a:p>
        </p:txBody>
      </p:sp>
      <p:sp>
        <p:nvSpPr>
          <p:cNvPr id="3" name="Title 2"/>
          <p:cNvSpPr>
            <a:spLocks noGrp="1"/>
          </p:cNvSpPr>
          <p:nvPr>
            <p:ph type="title"/>
          </p:nvPr>
        </p:nvSpPr>
        <p:spPr>
          <a:xfrm>
            <a:off x="609600" y="228600"/>
            <a:ext cx="7756263" cy="1054250"/>
          </a:xfrm>
        </p:spPr>
        <p:txBody>
          <a:bodyPr/>
          <a:lstStyle/>
          <a:p>
            <a:r>
              <a:rPr lang="en-US" dirty="0"/>
              <a:t>Benchmark SS.7.C.2.11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81200"/>
            <a:ext cx="7239000" cy="28956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96" y="6281244"/>
            <a:ext cx="396964" cy="533400"/>
          </a:xfrm>
          <a:prstGeom prst="rect">
            <a:avLst/>
          </a:prstGeom>
        </p:spPr>
      </p:pic>
    </p:spTree>
    <p:extLst>
      <p:ext uri="{BB962C8B-B14F-4D97-AF65-F5344CB8AC3E}">
        <p14:creationId xmlns:p14="http://schemas.microsoft.com/office/powerpoint/2010/main" val="49256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4000" cy="5333999"/>
          </a:xfrm>
        </p:spPr>
        <p:txBody>
          <a:bodyPr>
            <a:normAutofit/>
          </a:bodyPr>
          <a:lstStyle/>
          <a:p>
            <a:pPr marL="0" indent="0">
              <a:buNone/>
            </a:pPr>
            <a:endParaRPr lang="en-US" dirty="0" smtClean="0"/>
          </a:p>
          <a:p>
            <a:endParaRPr lang="en-US" dirty="0" smtClean="0"/>
          </a:p>
          <a:p>
            <a:r>
              <a:rPr lang="en-US" dirty="0" smtClean="0"/>
              <a:t>Develop </a:t>
            </a:r>
            <a:r>
              <a:rPr lang="en-US" dirty="0"/>
              <a:t>a plan to resolve a state or </a:t>
            </a:r>
            <a:r>
              <a:rPr lang="en-US" dirty="0" smtClean="0"/>
              <a:t>local problem </a:t>
            </a:r>
            <a:r>
              <a:rPr lang="en-US" dirty="0"/>
              <a:t>by researching public policy alternatives, </a:t>
            </a:r>
            <a:r>
              <a:rPr lang="en-US" dirty="0" smtClean="0"/>
              <a:t>identifying appropriate </a:t>
            </a:r>
            <a:r>
              <a:rPr lang="en-US" dirty="0"/>
              <a:t>government agencies to address the issue, </a:t>
            </a:r>
            <a:r>
              <a:rPr lang="en-US" dirty="0" smtClean="0"/>
              <a:t>and determining </a:t>
            </a:r>
            <a:r>
              <a:rPr lang="en-US" dirty="0"/>
              <a:t>a course of action</a:t>
            </a:r>
            <a:r>
              <a:rPr lang="en-US" dirty="0" smtClean="0"/>
              <a:t>.</a:t>
            </a:r>
          </a:p>
        </p:txBody>
      </p:sp>
      <p:sp>
        <p:nvSpPr>
          <p:cNvPr id="3" name="Title 2"/>
          <p:cNvSpPr>
            <a:spLocks noGrp="1"/>
          </p:cNvSpPr>
          <p:nvPr>
            <p:ph type="title"/>
          </p:nvPr>
        </p:nvSpPr>
        <p:spPr>
          <a:xfrm>
            <a:off x="688490" y="0"/>
            <a:ext cx="7756263" cy="1600200"/>
          </a:xfrm>
        </p:spPr>
        <p:txBody>
          <a:bodyPr/>
          <a:lstStyle/>
          <a:p>
            <a:r>
              <a:rPr lang="en-US" dirty="0"/>
              <a:t>Benchmark </a:t>
            </a:r>
            <a:r>
              <a:rPr lang="en-US" dirty="0" smtClean="0"/>
              <a:t>SS.7.C.2.12</a:t>
            </a:r>
            <a:endParaRPr lang="en-US" dirty="0"/>
          </a:p>
        </p:txBody>
      </p:sp>
    </p:spTree>
    <p:extLst>
      <p:ext uri="{BB962C8B-B14F-4D97-AF65-F5344CB8AC3E}">
        <p14:creationId xmlns:p14="http://schemas.microsoft.com/office/powerpoint/2010/main" val="1079864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0"/>
            <a:ext cx="9143999" cy="5105399"/>
          </a:xfrm>
        </p:spPr>
        <p:txBody>
          <a:bodyPr>
            <a:normAutofit fontScale="92500" lnSpcReduction="10000"/>
          </a:bodyPr>
          <a:lstStyle/>
          <a:p>
            <a:r>
              <a:rPr lang="en-US" dirty="0"/>
              <a:t>Sample Question</a:t>
            </a:r>
          </a:p>
          <a:p>
            <a:r>
              <a:rPr lang="en-US" dirty="0">
                <a:solidFill>
                  <a:schemeClr val="accent1"/>
                </a:solidFill>
              </a:rPr>
              <a:t>Luis owns a small store in the downtown business district. He learned that at the next monthly council meeting, the mayor will propose limiting the amount of time that people can park on the streets in the business district. Luis is afraid that if the city council approves the proposal, his business will suffer. Which of the following should be Luis’s final step in attempting to resolve this issue?</a:t>
            </a:r>
          </a:p>
          <a:p>
            <a:endParaRPr lang="en-US" dirty="0"/>
          </a:p>
          <a:p>
            <a:pPr marL="0" indent="0">
              <a:buNone/>
            </a:pPr>
            <a:r>
              <a:rPr lang="en-US" dirty="0"/>
              <a:t>A. prepare a map of the available downtown parking spaces</a:t>
            </a:r>
          </a:p>
          <a:p>
            <a:pPr marL="0" indent="0">
              <a:buNone/>
            </a:pPr>
            <a:r>
              <a:rPr lang="en-US" dirty="0"/>
              <a:t>B. present an alternative proposal at the next council meeting</a:t>
            </a:r>
          </a:p>
          <a:p>
            <a:pPr marL="0" indent="0">
              <a:buNone/>
            </a:pPr>
            <a:r>
              <a:rPr lang="en-US" dirty="0"/>
              <a:t>C. call council members with concerns about the proposed policy</a:t>
            </a:r>
          </a:p>
          <a:p>
            <a:pPr marL="0" indent="0">
              <a:buNone/>
            </a:pPr>
            <a:r>
              <a:rPr lang="en-US" dirty="0"/>
              <a:t>D. survey downtown businesses to determine their thoughts on the issue</a:t>
            </a:r>
          </a:p>
        </p:txBody>
      </p:sp>
      <p:sp>
        <p:nvSpPr>
          <p:cNvPr id="3" name="Title 2"/>
          <p:cNvSpPr>
            <a:spLocks noGrp="1"/>
          </p:cNvSpPr>
          <p:nvPr>
            <p:ph type="title"/>
          </p:nvPr>
        </p:nvSpPr>
        <p:spPr/>
        <p:txBody>
          <a:bodyPr/>
          <a:lstStyle/>
          <a:p>
            <a:r>
              <a:rPr lang="en-US" dirty="0"/>
              <a:t>Benchmark SS.7.C.2.12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6800"/>
            <a:ext cx="473165" cy="533400"/>
          </a:xfrm>
          <a:prstGeom prst="rect">
            <a:avLst/>
          </a:prstGeom>
        </p:spPr>
      </p:pic>
    </p:spTree>
    <p:extLst>
      <p:ext uri="{BB962C8B-B14F-4D97-AF65-F5344CB8AC3E}">
        <p14:creationId xmlns:p14="http://schemas.microsoft.com/office/powerpoint/2010/main" val="373723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Sample Question.</a:t>
            </a:r>
          </a:p>
          <a:p>
            <a:endParaRPr lang="en-US" dirty="0" smtClean="0"/>
          </a:p>
          <a:p>
            <a:r>
              <a:rPr lang="en-US" dirty="0" smtClean="0"/>
              <a:t>The </a:t>
            </a:r>
            <a:r>
              <a:rPr lang="en-US" dirty="0"/>
              <a:t>statements below are from the 1776 Virginia Declaration of Rights. </a:t>
            </a:r>
          </a:p>
          <a:p>
            <a:endParaRPr lang="en-US" dirty="0" smtClean="0"/>
          </a:p>
          <a:p>
            <a:r>
              <a:rPr lang="en-US" dirty="0" smtClean="0"/>
              <a:t>1</a:t>
            </a:r>
            <a:r>
              <a:rPr lang="en-US" dirty="0"/>
              <a:t>) 	That in all capital or criminal prosecutions a man hath a right to </a:t>
            </a:r>
            <a:r>
              <a:rPr lang="en-US" dirty="0" smtClean="0"/>
              <a:t>demand evidence </a:t>
            </a:r>
            <a:r>
              <a:rPr lang="en-US" dirty="0"/>
              <a:t>in his favor, and to a speedy trial by an impartial jury . . . </a:t>
            </a:r>
            <a:endParaRPr lang="en-US" dirty="0" smtClean="0"/>
          </a:p>
          <a:p>
            <a:r>
              <a:rPr lang="en-US" dirty="0" smtClean="0"/>
              <a:t>2</a:t>
            </a:r>
            <a:r>
              <a:rPr lang="en-US" dirty="0"/>
              <a:t>) 	That the legislative, executive, and judiciary department shall be separate </a:t>
            </a:r>
            <a:r>
              <a:rPr lang="en-US" dirty="0" smtClean="0"/>
              <a:t>and </a:t>
            </a:r>
            <a:r>
              <a:rPr lang="en-US" dirty="0"/>
              <a:t>distinct . . . </a:t>
            </a:r>
          </a:p>
          <a:p>
            <a:r>
              <a:rPr lang="en-US" dirty="0" smtClean="0"/>
              <a:t>3</a:t>
            </a:r>
            <a:r>
              <a:rPr lang="en-US" dirty="0"/>
              <a:t>) 	That the freedom of the press is one of the great bulwarks of liberty, </a:t>
            </a:r>
            <a:r>
              <a:rPr lang="en-US" dirty="0" smtClean="0"/>
              <a:t>and can </a:t>
            </a:r>
            <a:r>
              <a:rPr lang="en-US" dirty="0"/>
              <a:t>never be restrained . . . </a:t>
            </a:r>
          </a:p>
          <a:p>
            <a:r>
              <a:rPr lang="en-US" dirty="0"/>
              <a:t>4) 	That a well regulated militia, composed of the body of the </a:t>
            </a:r>
            <a:r>
              <a:rPr lang="en-US" dirty="0" smtClean="0"/>
              <a:t>people, trained  to </a:t>
            </a:r>
            <a:r>
              <a:rPr lang="en-US" dirty="0"/>
              <a:t>arms, is the proper, natural, and safe defense of a free state . . . </a:t>
            </a:r>
          </a:p>
          <a:p>
            <a:endParaRPr lang="en-US" dirty="0" smtClean="0"/>
          </a:p>
          <a:p>
            <a:r>
              <a:rPr lang="en-US" dirty="0" smtClean="0">
                <a:solidFill>
                  <a:schemeClr val="accent1"/>
                </a:solidFill>
              </a:rPr>
              <a:t>Which </a:t>
            </a:r>
            <a:r>
              <a:rPr lang="en-US" dirty="0">
                <a:solidFill>
                  <a:schemeClr val="accent1"/>
                </a:solidFill>
              </a:rPr>
              <a:t>statement reflects the Enlightenment ideas of government as expressed by Montesquieu</a:t>
            </a:r>
            <a:r>
              <a:rPr lang="en-US" dirty="0" smtClean="0">
                <a:solidFill>
                  <a:schemeClr val="accent1"/>
                </a:solidFill>
              </a:rPr>
              <a:t>?</a:t>
            </a:r>
            <a:r>
              <a:rPr lang="en-US" dirty="0" smtClean="0"/>
              <a:t>   </a:t>
            </a:r>
            <a:endParaRPr lang="en-US" dirty="0"/>
          </a:p>
        </p:txBody>
      </p:sp>
      <p:sp>
        <p:nvSpPr>
          <p:cNvPr id="3" name="Title 2"/>
          <p:cNvSpPr>
            <a:spLocks noGrp="1"/>
          </p:cNvSpPr>
          <p:nvPr>
            <p:ph type="title"/>
          </p:nvPr>
        </p:nvSpPr>
        <p:spPr/>
        <p:txBody>
          <a:bodyPr/>
          <a:lstStyle/>
          <a:p>
            <a:r>
              <a:rPr lang="en-US" dirty="0"/>
              <a:t>Benchmark SS.7.C.1.1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3276600"/>
            <a:ext cx="685800" cy="914400"/>
          </a:xfrm>
          <a:prstGeom prst="rect">
            <a:avLst/>
          </a:prstGeom>
        </p:spPr>
      </p:pic>
    </p:spTree>
    <p:extLst>
      <p:ext uri="{BB962C8B-B14F-4D97-AF65-F5344CB8AC3E}">
        <p14:creationId xmlns:p14="http://schemas.microsoft.com/office/powerpoint/2010/main" val="68846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Examine multiple perspectives on public </a:t>
            </a:r>
            <a:r>
              <a:rPr lang="en-US" dirty="0" smtClean="0"/>
              <a:t>and current </a:t>
            </a:r>
            <a:r>
              <a:rPr lang="en-US" dirty="0"/>
              <a:t>issues.</a:t>
            </a:r>
          </a:p>
        </p:txBody>
      </p:sp>
      <p:sp>
        <p:nvSpPr>
          <p:cNvPr id="3" name="Title 2"/>
          <p:cNvSpPr>
            <a:spLocks noGrp="1"/>
          </p:cNvSpPr>
          <p:nvPr>
            <p:ph type="title"/>
          </p:nvPr>
        </p:nvSpPr>
        <p:spPr/>
        <p:txBody>
          <a:bodyPr/>
          <a:lstStyle/>
          <a:p>
            <a:r>
              <a:rPr lang="en-US" dirty="0"/>
              <a:t>Benchmark </a:t>
            </a:r>
            <a:r>
              <a:rPr lang="en-US" dirty="0" smtClean="0"/>
              <a:t>SS.7.C.2.13</a:t>
            </a:r>
            <a:endParaRPr lang="en-US" dirty="0"/>
          </a:p>
        </p:txBody>
      </p:sp>
    </p:spTree>
    <p:extLst>
      <p:ext uri="{BB962C8B-B14F-4D97-AF65-F5344CB8AC3E}">
        <p14:creationId xmlns:p14="http://schemas.microsoft.com/office/powerpoint/2010/main" val="1159789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3999" cy="5714999"/>
          </a:xfrm>
        </p:spPr>
        <p:txBody>
          <a:bodyPr>
            <a:normAutofit fontScale="92500" lnSpcReduction="10000"/>
          </a:bodyPr>
          <a:lstStyle/>
          <a:p>
            <a:r>
              <a:rPr lang="en-US" dirty="0" smtClean="0"/>
              <a:t>Sample Question</a:t>
            </a:r>
          </a:p>
          <a:p>
            <a:pPr marL="0" indent="0">
              <a:buNone/>
            </a:pPr>
            <a:r>
              <a:rPr lang="en-US" dirty="0"/>
              <a:t>Below are views for and against publicly funded elections</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solidFill>
                  <a:schemeClr val="accent1"/>
                </a:solidFill>
              </a:rPr>
              <a:t>Which </a:t>
            </a:r>
            <a:r>
              <a:rPr lang="en-US" dirty="0">
                <a:solidFill>
                  <a:schemeClr val="accent1"/>
                </a:solidFill>
              </a:rPr>
              <a:t>conclusion can be drawn from these views?</a:t>
            </a:r>
          </a:p>
          <a:p>
            <a:pPr marL="0" indent="0">
              <a:buNone/>
            </a:pPr>
            <a:r>
              <a:rPr lang="en-US" dirty="0"/>
              <a:t>A. Running an election campaign takes many taxpayers.</a:t>
            </a:r>
          </a:p>
          <a:p>
            <a:pPr marL="0" indent="0">
              <a:buNone/>
            </a:pPr>
            <a:r>
              <a:rPr lang="en-US" dirty="0"/>
              <a:t>B. Campaigning for elected office requires many opinions.</a:t>
            </a:r>
          </a:p>
          <a:p>
            <a:pPr marL="0" indent="0">
              <a:buNone/>
            </a:pPr>
            <a:r>
              <a:rPr lang="en-US" dirty="0"/>
              <a:t>C. Campaigning for elected office takes a large amount of time.</a:t>
            </a:r>
          </a:p>
          <a:p>
            <a:pPr marL="0" indent="0">
              <a:buNone/>
            </a:pPr>
            <a:r>
              <a:rPr lang="en-US" dirty="0"/>
              <a:t>D. Running an election campaign requires a large sum of money.</a:t>
            </a:r>
          </a:p>
        </p:txBody>
      </p:sp>
      <p:sp>
        <p:nvSpPr>
          <p:cNvPr id="3" name="Title 2"/>
          <p:cNvSpPr>
            <a:spLocks noGrp="1"/>
          </p:cNvSpPr>
          <p:nvPr>
            <p:ph type="title"/>
          </p:nvPr>
        </p:nvSpPr>
        <p:spPr>
          <a:xfrm>
            <a:off x="688490" y="0"/>
            <a:ext cx="7756263" cy="1295400"/>
          </a:xfrm>
        </p:spPr>
        <p:txBody>
          <a:bodyPr/>
          <a:lstStyle/>
          <a:p>
            <a:r>
              <a:rPr lang="en-US" dirty="0"/>
              <a:t>Benchmark SS.7.C.2.13</a:t>
            </a:r>
          </a:p>
        </p:txBody>
      </p:sp>
      <p:sp>
        <p:nvSpPr>
          <p:cNvPr id="4" name="Rectangle 3"/>
          <p:cNvSpPr/>
          <p:nvPr/>
        </p:nvSpPr>
        <p:spPr>
          <a:xfrm>
            <a:off x="388883" y="2209800"/>
            <a:ext cx="3124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It is unfair to force </a:t>
            </a:r>
            <a:r>
              <a:rPr lang="en-US" dirty="0" smtClean="0"/>
              <a:t>taxpayers to pay for opinions they do not support. Voters should be able to express their opinions by giving candidates as much money as they want.  </a:t>
            </a:r>
            <a:endParaRPr lang="en-US" dirty="0"/>
          </a:p>
        </p:txBody>
      </p:sp>
      <p:sp>
        <p:nvSpPr>
          <p:cNvPr id="5" name="Rectangle 4"/>
          <p:cNvSpPr/>
          <p:nvPr/>
        </p:nvSpPr>
        <p:spPr>
          <a:xfrm>
            <a:off x="5715000" y="2173014"/>
            <a:ext cx="3124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Candidates would spend les time trying to raise money and spend more time talking about issues. Some people can afford to give more money to candidates, which gives their opinion an unfair advantage. </a:t>
            </a:r>
            <a:endParaRPr lang="en-US" dirty="0"/>
          </a:p>
        </p:txBody>
      </p:sp>
      <p:cxnSp>
        <p:nvCxnSpPr>
          <p:cNvPr id="7" name="Elbow Connector 6"/>
          <p:cNvCxnSpPr/>
          <p:nvPr/>
        </p:nvCxnSpPr>
        <p:spPr>
          <a:xfrm>
            <a:off x="3810000" y="3124200"/>
            <a:ext cx="1600200" cy="1219200"/>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059214"/>
            <a:ext cx="473164" cy="533400"/>
          </a:xfrm>
          <a:prstGeom prst="rect">
            <a:avLst/>
          </a:prstGeom>
        </p:spPr>
      </p:pic>
    </p:spTree>
    <p:extLst>
      <p:ext uri="{BB962C8B-B14F-4D97-AF65-F5344CB8AC3E}">
        <p14:creationId xmlns:p14="http://schemas.microsoft.com/office/powerpoint/2010/main" val="384455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5000"/>
            <a:ext cx="9143999" cy="4952999"/>
          </a:xfrm>
        </p:spPr>
        <p:txBody>
          <a:bodyPr/>
          <a:lstStyle/>
          <a:p>
            <a:r>
              <a:rPr lang="en-US" dirty="0"/>
              <a:t>Compare different forms of government (</a:t>
            </a:r>
            <a:r>
              <a:rPr lang="en-US" dirty="0" smtClean="0"/>
              <a:t>direct democracy</a:t>
            </a:r>
            <a:r>
              <a:rPr lang="en-US" dirty="0"/>
              <a:t>, representative democracy, </a:t>
            </a:r>
            <a:r>
              <a:rPr lang="en-US" dirty="0" smtClean="0"/>
              <a:t>socialism, communism, monarchy</a:t>
            </a:r>
            <a:r>
              <a:rPr lang="en-US" dirty="0"/>
              <a:t>, oligarchy, autocracy</a:t>
            </a:r>
            <a:r>
              <a:rPr lang="en-US" dirty="0" smtClean="0"/>
              <a:t>).</a:t>
            </a:r>
          </a:p>
          <a:p>
            <a:r>
              <a:rPr lang="en-US" dirty="0" smtClean="0"/>
              <a:t>Sample Question </a:t>
            </a:r>
          </a:p>
          <a:p>
            <a:pPr marL="0" indent="0">
              <a:buNone/>
            </a:pPr>
            <a:r>
              <a:rPr lang="en-US" dirty="0">
                <a:solidFill>
                  <a:schemeClr val="accent1"/>
                </a:solidFill>
              </a:rPr>
              <a:t>What do an absolute monarchy and an autocracy have in common?</a:t>
            </a:r>
          </a:p>
          <a:p>
            <a:pPr marL="0" indent="0">
              <a:buNone/>
            </a:pPr>
            <a:r>
              <a:rPr lang="en-US" dirty="0"/>
              <a:t>A. a single ruler</a:t>
            </a:r>
          </a:p>
          <a:p>
            <a:pPr marL="0" indent="0">
              <a:buNone/>
            </a:pPr>
            <a:r>
              <a:rPr lang="en-US" dirty="0"/>
              <a:t>B. a written constitution</a:t>
            </a:r>
          </a:p>
          <a:p>
            <a:pPr marL="0" indent="0">
              <a:buNone/>
            </a:pPr>
            <a:r>
              <a:rPr lang="en-US" dirty="0"/>
              <a:t>C. a national court system</a:t>
            </a:r>
          </a:p>
          <a:p>
            <a:pPr marL="0" indent="0">
              <a:buNone/>
            </a:pPr>
            <a:r>
              <a:rPr lang="en-US" dirty="0"/>
              <a:t>D. a single legislative house</a:t>
            </a:r>
          </a:p>
        </p:txBody>
      </p:sp>
      <p:sp>
        <p:nvSpPr>
          <p:cNvPr id="3" name="Title 2"/>
          <p:cNvSpPr>
            <a:spLocks noGrp="1"/>
          </p:cNvSpPr>
          <p:nvPr>
            <p:ph type="title"/>
          </p:nvPr>
        </p:nvSpPr>
        <p:spPr/>
        <p:txBody>
          <a:bodyPr/>
          <a:lstStyle/>
          <a:p>
            <a:r>
              <a:rPr lang="en-US" dirty="0"/>
              <a:t>Benchmark </a:t>
            </a:r>
            <a:r>
              <a:rPr lang="en-US" dirty="0" smtClean="0"/>
              <a:t>SS.7.C.3.1</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038600"/>
            <a:ext cx="533400" cy="762000"/>
          </a:xfrm>
          <a:prstGeom prst="rect">
            <a:avLst/>
          </a:prstGeom>
        </p:spPr>
      </p:pic>
    </p:spTree>
    <p:extLst>
      <p:ext uri="{BB962C8B-B14F-4D97-AF65-F5344CB8AC3E}">
        <p14:creationId xmlns:p14="http://schemas.microsoft.com/office/powerpoint/2010/main" val="253173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Compare parliamentary, federal, </a:t>
            </a:r>
            <a:r>
              <a:rPr lang="en-US" dirty="0" err="1" smtClean="0"/>
              <a:t>confederal</a:t>
            </a:r>
            <a:r>
              <a:rPr lang="en-US" dirty="0" smtClean="0"/>
              <a:t>, and </a:t>
            </a:r>
            <a:r>
              <a:rPr lang="en-US" dirty="0"/>
              <a:t>unitary systems of government</a:t>
            </a:r>
          </a:p>
        </p:txBody>
      </p:sp>
      <p:sp>
        <p:nvSpPr>
          <p:cNvPr id="3" name="Title 2"/>
          <p:cNvSpPr>
            <a:spLocks noGrp="1"/>
          </p:cNvSpPr>
          <p:nvPr>
            <p:ph type="title"/>
          </p:nvPr>
        </p:nvSpPr>
        <p:spPr/>
        <p:txBody>
          <a:bodyPr/>
          <a:lstStyle/>
          <a:p>
            <a:r>
              <a:rPr lang="en-US" dirty="0"/>
              <a:t>Benchmark </a:t>
            </a:r>
            <a:r>
              <a:rPr lang="en-US" dirty="0" smtClean="0"/>
              <a:t>SS.7.C.3.2</a:t>
            </a:r>
            <a:endParaRPr lang="en-US" dirty="0"/>
          </a:p>
        </p:txBody>
      </p:sp>
    </p:spTree>
    <p:extLst>
      <p:ext uri="{BB962C8B-B14F-4D97-AF65-F5344CB8AC3E}">
        <p14:creationId xmlns:p14="http://schemas.microsoft.com/office/powerpoint/2010/main" val="33019962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066800"/>
            <a:ext cx="9144000" cy="5791199"/>
          </a:xfrm>
        </p:spPr>
        <p:txBody>
          <a:bodyPr/>
          <a:lstStyle/>
          <a:p>
            <a:r>
              <a:rPr lang="en-US" dirty="0" smtClean="0"/>
              <a:t>Sample Question</a:t>
            </a:r>
          </a:p>
          <a:p>
            <a:pPr marL="0" indent="0">
              <a:buNone/>
            </a:pPr>
            <a:r>
              <a:rPr lang="en-US" dirty="0" smtClean="0"/>
              <a:t>The </a:t>
            </a:r>
            <a:r>
              <a:rPr lang="en-US" dirty="0"/>
              <a:t>table below shows a comparison of two different systems of </a:t>
            </a:r>
            <a:r>
              <a:rPr lang="en-US" dirty="0" smtClean="0"/>
              <a:t>government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a:solidFill>
                  <a:schemeClr val="accent1"/>
                </a:solidFill>
              </a:rPr>
              <a:t>Which information completes the table?</a:t>
            </a:r>
          </a:p>
          <a:p>
            <a:pPr marL="0" indent="0">
              <a:buNone/>
            </a:pPr>
            <a:r>
              <a:rPr lang="en-US" dirty="0"/>
              <a:t>A. power shared / power delegated</a:t>
            </a:r>
          </a:p>
          <a:p>
            <a:pPr marL="0" indent="0">
              <a:buNone/>
            </a:pPr>
            <a:r>
              <a:rPr lang="en-US" dirty="0"/>
              <a:t>B. rule by a democracy / rule by a monarchy</a:t>
            </a:r>
          </a:p>
          <a:p>
            <a:pPr marL="0" indent="0">
              <a:buNone/>
            </a:pPr>
            <a:r>
              <a:rPr lang="en-US" dirty="0"/>
              <a:t>C. role of government expanded / role of government limited</a:t>
            </a:r>
          </a:p>
          <a:p>
            <a:pPr marL="0" indent="0">
              <a:buNone/>
            </a:pPr>
            <a:r>
              <a:rPr lang="en-US" dirty="0"/>
              <a:t>D. power divided among the branches / power held by one branch</a:t>
            </a:r>
          </a:p>
        </p:txBody>
      </p:sp>
      <p:sp>
        <p:nvSpPr>
          <p:cNvPr id="3" name="Title 2"/>
          <p:cNvSpPr>
            <a:spLocks noGrp="1"/>
          </p:cNvSpPr>
          <p:nvPr>
            <p:ph type="title"/>
          </p:nvPr>
        </p:nvSpPr>
        <p:spPr>
          <a:xfrm>
            <a:off x="688490" y="0"/>
            <a:ext cx="7756263" cy="1066800"/>
          </a:xfrm>
        </p:spPr>
        <p:txBody>
          <a:bodyPr/>
          <a:lstStyle/>
          <a:p>
            <a:r>
              <a:rPr lang="en-US" dirty="0"/>
              <a:t>Benchmark SS.7.C.3.2</a:t>
            </a:r>
          </a:p>
        </p:txBody>
      </p:sp>
      <p:graphicFrame>
        <p:nvGraphicFramePr>
          <p:cNvPr id="4" name="Table 3"/>
          <p:cNvGraphicFramePr>
            <a:graphicFrameLocks noGrp="1"/>
          </p:cNvGraphicFramePr>
          <p:nvPr>
            <p:extLst>
              <p:ext uri="{D42A27DB-BD31-4B8C-83A1-F6EECF244321}">
                <p14:modId xmlns:p14="http://schemas.microsoft.com/office/powerpoint/2010/main" val="3518137689"/>
              </p:ext>
            </p:extLst>
          </p:nvPr>
        </p:nvGraphicFramePr>
        <p:xfrm>
          <a:off x="1447800" y="2667000"/>
          <a:ext cx="6172200" cy="1112520"/>
        </p:xfrm>
        <a:graphic>
          <a:graphicData uri="http://schemas.openxmlformats.org/drawingml/2006/table">
            <a:tbl>
              <a:tblPr firstRow="1" bandRow="1">
                <a:tableStyleId>{5C22544A-7EE6-4342-B048-85BDC9FD1C3A}</a:tableStyleId>
              </a:tblPr>
              <a:tblGrid>
                <a:gridCol w="3048000"/>
                <a:gridCol w="3124200"/>
              </a:tblGrid>
              <a:tr h="370840">
                <a:tc>
                  <a:txBody>
                    <a:bodyPr/>
                    <a:lstStyle/>
                    <a:p>
                      <a:r>
                        <a:rPr lang="en-US" dirty="0" smtClean="0"/>
                        <a:t>Federal System </a:t>
                      </a:r>
                      <a:endParaRPr lang="en-US" dirty="0"/>
                    </a:p>
                  </a:txBody>
                  <a:tcPr/>
                </a:tc>
                <a:tc>
                  <a:txBody>
                    <a:bodyPr/>
                    <a:lstStyle/>
                    <a:p>
                      <a:r>
                        <a:rPr lang="en-US" dirty="0" smtClean="0"/>
                        <a:t>Unitary System </a:t>
                      </a:r>
                      <a:endParaRPr lang="en-US" dirty="0"/>
                    </a:p>
                  </a:txBody>
                  <a:tcPr/>
                </a:tc>
              </a:tr>
              <a:tr h="370840">
                <a:tc>
                  <a:txBody>
                    <a:bodyPr/>
                    <a:lstStyle/>
                    <a:p>
                      <a:r>
                        <a:rPr lang="en-US" dirty="0" smtClean="0"/>
                        <a:t>Canada and United States</a:t>
                      </a:r>
                      <a:endParaRPr lang="en-US" dirty="0"/>
                    </a:p>
                  </a:txBody>
                  <a:tcPr/>
                </a:tc>
                <a:tc>
                  <a:txBody>
                    <a:bodyPr/>
                    <a:lstStyle/>
                    <a:p>
                      <a:r>
                        <a:rPr lang="en-US" dirty="0" smtClean="0"/>
                        <a:t>France and United Kingdom</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99" y="4191000"/>
            <a:ext cx="549364" cy="762000"/>
          </a:xfrm>
          <a:prstGeom prst="rect">
            <a:avLst/>
          </a:prstGeom>
        </p:spPr>
      </p:pic>
    </p:spTree>
    <p:extLst>
      <p:ext uri="{BB962C8B-B14F-4D97-AF65-F5344CB8AC3E}">
        <p14:creationId xmlns:p14="http://schemas.microsoft.com/office/powerpoint/2010/main" val="333320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Illustrate the structure and function (</a:t>
            </a:r>
            <a:r>
              <a:rPr lang="en-US" dirty="0" smtClean="0"/>
              <a:t>three branches </a:t>
            </a:r>
            <a:r>
              <a:rPr lang="en-US" dirty="0"/>
              <a:t>of government established in Articles I, II, and III </a:t>
            </a:r>
            <a:r>
              <a:rPr lang="en-US" dirty="0" smtClean="0"/>
              <a:t>with corresponding </a:t>
            </a:r>
            <a:r>
              <a:rPr lang="en-US" dirty="0"/>
              <a:t>powers) of government in the United States </a:t>
            </a:r>
            <a:r>
              <a:rPr lang="en-US" dirty="0" smtClean="0"/>
              <a:t>as established </a:t>
            </a:r>
            <a:r>
              <a:rPr lang="en-US" dirty="0"/>
              <a:t>in the Constitution.</a:t>
            </a:r>
          </a:p>
        </p:txBody>
      </p:sp>
      <p:sp>
        <p:nvSpPr>
          <p:cNvPr id="3" name="Title 2"/>
          <p:cNvSpPr>
            <a:spLocks noGrp="1"/>
          </p:cNvSpPr>
          <p:nvPr>
            <p:ph type="title"/>
          </p:nvPr>
        </p:nvSpPr>
        <p:spPr/>
        <p:txBody>
          <a:bodyPr/>
          <a:lstStyle/>
          <a:p>
            <a:r>
              <a:rPr lang="en-US" dirty="0"/>
              <a:t>Benchmark </a:t>
            </a:r>
            <a:r>
              <a:rPr lang="en-US" dirty="0" smtClean="0"/>
              <a:t>SS.7.C.3.3</a:t>
            </a:r>
            <a:endParaRPr lang="en-US" dirty="0"/>
          </a:p>
        </p:txBody>
      </p:sp>
    </p:spTree>
    <p:extLst>
      <p:ext uri="{BB962C8B-B14F-4D97-AF65-F5344CB8AC3E}">
        <p14:creationId xmlns:p14="http://schemas.microsoft.com/office/powerpoint/2010/main" val="44030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138" y="990600"/>
            <a:ext cx="9130862" cy="5867400"/>
          </a:xfrm>
        </p:spPr>
        <p:txBody>
          <a:bodyPr>
            <a:normAutofit/>
          </a:bodyPr>
          <a:lstStyle/>
          <a:p>
            <a:r>
              <a:rPr lang="en-US" dirty="0" smtClean="0"/>
              <a:t>Sample Question </a:t>
            </a:r>
          </a:p>
          <a:p>
            <a:pPr marL="0" indent="0">
              <a:buNone/>
            </a:pPr>
            <a:r>
              <a:rPr lang="en-US" dirty="0"/>
              <a:t>The newspaper headline below describes an event in U.S. </a:t>
            </a:r>
            <a:r>
              <a:rPr lang="en-US" dirty="0" smtClean="0"/>
              <a:t>history</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solidFill>
                  <a:schemeClr val="accent1"/>
                </a:solidFill>
              </a:rPr>
              <a:t>Which </a:t>
            </a:r>
            <a:r>
              <a:rPr lang="en-US" dirty="0">
                <a:solidFill>
                  <a:schemeClr val="accent1"/>
                </a:solidFill>
              </a:rPr>
              <a:t>parts of the national government participated in the process described in </a:t>
            </a:r>
            <a:r>
              <a:rPr lang="en-US" dirty="0" smtClean="0">
                <a:solidFill>
                  <a:schemeClr val="accent1"/>
                </a:solidFill>
              </a:rPr>
              <a:t>the newspaper </a:t>
            </a:r>
            <a:r>
              <a:rPr lang="en-US" dirty="0">
                <a:solidFill>
                  <a:schemeClr val="accent1"/>
                </a:solidFill>
              </a:rPr>
              <a:t>headline?</a:t>
            </a:r>
          </a:p>
          <a:p>
            <a:pPr marL="0" indent="0">
              <a:buNone/>
            </a:pPr>
            <a:r>
              <a:rPr lang="en-US" dirty="0"/>
              <a:t>A. Senate and President</a:t>
            </a:r>
          </a:p>
          <a:p>
            <a:pPr marL="0" indent="0">
              <a:buNone/>
            </a:pPr>
            <a:r>
              <a:rPr lang="en-US" dirty="0"/>
              <a:t>B. Supreme Court and President</a:t>
            </a:r>
          </a:p>
          <a:p>
            <a:pPr marL="0" indent="0">
              <a:buNone/>
            </a:pPr>
            <a:r>
              <a:rPr lang="en-US" dirty="0"/>
              <a:t>C. House of Representatives and Senate</a:t>
            </a:r>
          </a:p>
          <a:p>
            <a:pPr marL="0" indent="0">
              <a:buNone/>
            </a:pPr>
            <a:r>
              <a:rPr lang="en-US" dirty="0"/>
              <a:t>D. Supreme Court and House of </a:t>
            </a:r>
            <a:r>
              <a:rPr lang="en-US" dirty="0" smtClean="0"/>
              <a:t>Representatives</a:t>
            </a:r>
          </a:p>
          <a:p>
            <a:pPr marL="0" indent="0">
              <a:buNone/>
            </a:pPr>
            <a:endParaRPr lang="en-US" dirty="0"/>
          </a:p>
        </p:txBody>
      </p:sp>
      <p:sp>
        <p:nvSpPr>
          <p:cNvPr id="3" name="Title 2"/>
          <p:cNvSpPr>
            <a:spLocks noGrp="1"/>
          </p:cNvSpPr>
          <p:nvPr>
            <p:ph type="title"/>
          </p:nvPr>
        </p:nvSpPr>
        <p:spPr>
          <a:xfrm>
            <a:off x="688490" y="0"/>
            <a:ext cx="7756263" cy="1371600"/>
          </a:xfrm>
        </p:spPr>
        <p:txBody>
          <a:bodyPr/>
          <a:lstStyle/>
          <a:p>
            <a:r>
              <a:rPr lang="en-US" dirty="0"/>
              <a:t>Benchmark SS.7.C.3.3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310" y="1981200"/>
            <a:ext cx="8153400" cy="18288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28" y="4648200"/>
            <a:ext cx="473164" cy="762000"/>
          </a:xfrm>
          <a:prstGeom prst="rect">
            <a:avLst/>
          </a:prstGeom>
        </p:spPr>
      </p:pic>
    </p:spTree>
    <p:extLst>
      <p:ext uri="{BB962C8B-B14F-4D97-AF65-F5344CB8AC3E}">
        <p14:creationId xmlns:p14="http://schemas.microsoft.com/office/powerpoint/2010/main" val="350913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981200"/>
            <a:ext cx="9144001" cy="4876799"/>
          </a:xfrm>
        </p:spPr>
        <p:txBody>
          <a:bodyPr/>
          <a:lstStyle/>
          <a:p>
            <a:r>
              <a:rPr lang="en-US" dirty="0"/>
              <a:t>Identify the relationship and division of </a:t>
            </a:r>
            <a:r>
              <a:rPr lang="en-US" dirty="0" smtClean="0"/>
              <a:t>powers between </a:t>
            </a:r>
            <a:r>
              <a:rPr lang="en-US" dirty="0"/>
              <a:t>the federal government and state </a:t>
            </a:r>
            <a:r>
              <a:rPr lang="en-US" dirty="0" smtClean="0"/>
              <a:t>governments.</a:t>
            </a:r>
          </a:p>
          <a:p>
            <a:r>
              <a:rPr lang="en-US" dirty="0" smtClean="0"/>
              <a:t>Sample Question</a:t>
            </a:r>
          </a:p>
          <a:p>
            <a:endParaRPr lang="en-US" dirty="0"/>
          </a:p>
          <a:p>
            <a:pPr marL="0" indent="0">
              <a:buNone/>
            </a:pPr>
            <a:r>
              <a:rPr lang="en-US" dirty="0">
                <a:solidFill>
                  <a:schemeClr val="accent1"/>
                </a:solidFill>
              </a:rPr>
              <a:t>Which statement describes a similarity between the state and the federal governments under </a:t>
            </a:r>
            <a:r>
              <a:rPr lang="en-US" dirty="0" smtClean="0">
                <a:solidFill>
                  <a:schemeClr val="accent1"/>
                </a:solidFill>
              </a:rPr>
              <a:t>the U.S</a:t>
            </a:r>
            <a:r>
              <a:rPr lang="en-US" dirty="0">
                <a:solidFill>
                  <a:schemeClr val="accent1"/>
                </a:solidFill>
              </a:rPr>
              <a:t>. Constitution?</a:t>
            </a:r>
          </a:p>
          <a:p>
            <a:pPr marL="0" indent="0">
              <a:buNone/>
            </a:pPr>
            <a:r>
              <a:rPr lang="en-US" dirty="0"/>
              <a:t>A. Both levels of government allow for the election of judges.</a:t>
            </a:r>
          </a:p>
          <a:p>
            <a:pPr marL="0" indent="0">
              <a:buNone/>
            </a:pPr>
            <a:r>
              <a:rPr lang="en-US" dirty="0"/>
              <a:t>B. Both levels of government have the power to ratify treaties.</a:t>
            </a:r>
          </a:p>
          <a:p>
            <a:pPr marL="0" indent="0">
              <a:buNone/>
            </a:pPr>
            <a:r>
              <a:rPr lang="en-US" dirty="0"/>
              <a:t>C. Both levels of government allow for the collection of taxes.</a:t>
            </a:r>
          </a:p>
          <a:p>
            <a:pPr marL="0" indent="0">
              <a:buNone/>
            </a:pPr>
            <a:r>
              <a:rPr lang="en-US" dirty="0"/>
              <a:t>D. Both levels of government have the power to appoint </a:t>
            </a:r>
            <a:r>
              <a:rPr lang="en-US" dirty="0" smtClean="0"/>
              <a:t>ambassadors.</a:t>
            </a:r>
            <a:endParaRPr lang="en-US" dirty="0"/>
          </a:p>
        </p:txBody>
      </p:sp>
      <p:sp>
        <p:nvSpPr>
          <p:cNvPr id="3" name="Title 2"/>
          <p:cNvSpPr>
            <a:spLocks noGrp="1"/>
          </p:cNvSpPr>
          <p:nvPr>
            <p:ph type="title"/>
          </p:nvPr>
        </p:nvSpPr>
        <p:spPr>
          <a:xfrm>
            <a:off x="688490" y="0"/>
            <a:ext cx="7756263" cy="1524000"/>
          </a:xfrm>
        </p:spPr>
        <p:txBody>
          <a:bodyPr/>
          <a:lstStyle/>
          <a:p>
            <a:r>
              <a:rPr lang="en-US" dirty="0"/>
              <a:t>Benchmark </a:t>
            </a:r>
            <a:r>
              <a:rPr lang="en-US" dirty="0" smtClean="0"/>
              <a:t>SS.7.C.3.4</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6" y="5105400"/>
            <a:ext cx="473164" cy="762000"/>
          </a:xfrm>
          <a:prstGeom prst="rect">
            <a:avLst/>
          </a:prstGeom>
        </p:spPr>
      </p:pic>
    </p:spTree>
    <p:extLst>
      <p:ext uri="{BB962C8B-B14F-4D97-AF65-F5344CB8AC3E}">
        <p14:creationId xmlns:p14="http://schemas.microsoft.com/office/powerpoint/2010/main" val="87377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81201"/>
            <a:ext cx="9143999" cy="4876800"/>
          </a:xfrm>
        </p:spPr>
        <p:txBody>
          <a:bodyPr/>
          <a:lstStyle/>
          <a:p>
            <a:r>
              <a:rPr lang="en-US" dirty="0"/>
              <a:t>Explain the constitutional amendment </a:t>
            </a:r>
            <a:r>
              <a:rPr lang="en-US" dirty="0" smtClean="0"/>
              <a:t>process.</a:t>
            </a:r>
          </a:p>
          <a:p>
            <a:endParaRPr lang="en-US" dirty="0" smtClean="0"/>
          </a:p>
          <a:p>
            <a:r>
              <a:rPr lang="en-US" dirty="0" smtClean="0"/>
              <a:t> Sample Question </a:t>
            </a:r>
          </a:p>
          <a:p>
            <a:endParaRPr lang="en-US" dirty="0"/>
          </a:p>
          <a:p>
            <a:pPr marL="0" indent="0">
              <a:buNone/>
            </a:pPr>
            <a:r>
              <a:rPr lang="en-US" dirty="0">
                <a:solidFill>
                  <a:schemeClr val="accent1"/>
                </a:solidFill>
              </a:rPr>
              <a:t>Which is the last step in amending the U.S. Constitution?</a:t>
            </a:r>
          </a:p>
          <a:p>
            <a:pPr marL="0" indent="0">
              <a:buNone/>
            </a:pPr>
            <a:r>
              <a:rPr lang="en-US" dirty="0"/>
              <a:t>A. The voters approve the amendment in a national election.</a:t>
            </a:r>
          </a:p>
          <a:p>
            <a:pPr marL="0" indent="0">
              <a:buNone/>
            </a:pPr>
            <a:r>
              <a:rPr lang="en-US" dirty="0" smtClean="0"/>
              <a:t>B. The president signs the amendment in a public ceremony.</a:t>
            </a:r>
          </a:p>
          <a:p>
            <a:pPr marL="0" indent="0">
              <a:buNone/>
            </a:pPr>
            <a:r>
              <a:rPr lang="en-US" dirty="0" smtClean="0"/>
              <a:t>C</a:t>
            </a:r>
            <a:r>
              <a:rPr lang="en-US" dirty="0"/>
              <a:t>. Three-fourths of the state legislatures ratify the amendment.</a:t>
            </a:r>
          </a:p>
          <a:p>
            <a:pPr marL="0" indent="0">
              <a:buNone/>
            </a:pPr>
            <a:r>
              <a:rPr lang="en-US" dirty="0"/>
              <a:t>D. Two-thirds of both houses of Congress ratify the </a:t>
            </a:r>
            <a:r>
              <a:rPr lang="en-US" dirty="0" smtClean="0"/>
              <a:t>amendment.</a:t>
            </a:r>
            <a:endParaRPr lang="en-US" dirty="0"/>
          </a:p>
        </p:txBody>
      </p:sp>
      <p:sp>
        <p:nvSpPr>
          <p:cNvPr id="3" name="Title 2"/>
          <p:cNvSpPr>
            <a:spLocks noGrp="1"/>
          </p:cNvSpPr>
          <p:nvPr>
            <p:ph type="title"/>
          </p:nvPr>
        </p:nvSpPr>
        <p:spPr/>
        <p:txBody>
          <a:bodyPr/>
          <a:lstStyle/>
          <a:p>
            <a:r>
              <a:rPr lang="en-US" dirty="0"/>
              <a:t>Benchmark </a:t>
            </a:r>
            <a:r>
              <a:rPr lang="en-US" dirty="0" smtClean="0"/>
              <a:t>SS.7.C.3.5</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24400"/>
            <a:ext cx="549364" cy="838200"/>
          </a:xfrm>
          <a:prstGeom prst="rect">
            <a:avLst/>
          </a:prstGeom>
        </p:spPr>
      </p:pic>
    </p:spTree>
    <p:extLst>
      <p:ext uri="{BB962C8B-B14F-4D97-AF65-F5344CB8AC3E}">
        <p14:creationId xmlns:p14="http://schemas.microsoft.com/office/powerpoint/2010/main" val="347757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48347"/>
            <a:ext cx="9144000" cy="4609653"/>
          </a:xfrm>
        </p:spPr>
        <p:txBody>
          <a:bodyPr>
            <a:normAutofit lnSpcReduction="10000"/>
          </a:bodyPr>
          <a:lstStyle/>
          <a:p>
            <a:r>
              <a:rPr lang="en-US" dirty="0"/>
              <a:t>Evaluate constitutional rights and their </a:t>
            </a:r>
            <a:r>
              <a:rPr lang="en-US" dirty="0" smtClean="0"/>
              <a:t>impact on </a:t>
            </a:r>
            <a:r>
              <a:rPr lang="en-US" dirty="0"/>
              <a:t>individuals and society</a:t>
            </a:r>
            <a:r>
              <a:rPr lang="en-US" dirty="0" smtClean="0"/>
              <a:t>.</a:t>
            </a:r>
          </a:p>
          <a:p>
            <a:endParaRPr lang="en-US" dirty="0" smtClean="0"/>
          </a:p>
          <a:p>
            <a:r>
              <a:rPr lang="en-US" dirty="0" smtClean="0"/>
              <a:t>Sample Question </a:t>
            </a:r>
          </a:p>
          <a:p>
            <a:pPr marL="0" indent="0">
              <a:buNone/>
            </a:pPr>
            <a:endParaRPr lang="en-US" dirty="0" smtClean="0"/>
          </a:p>
          <a:p>
            <a:pPr marL="0" indent="0">
              <a:buNone/>
            </a:pPr>
            <a:r>
              <a:rPr lang="en-US" dirty="0" smtClean="0">
                <a:solidFill>
                  <a:schemeClr val="accent1"/>
                </a:solidFill>
              </a:rPr>
              <a:t>What </a:t>
            </a:r>
            <a:r>
              <a:rPr lang="en-US" dirty="0">
                <a:solidFill>
                  <a:schemeClr val="accent1"/>
                </a:solidFill>
              </a:rPr>
              <a:t>has been one long-term result of </a:t>
            </a:r>
            <a:r>
              <a:rPr lang="en-US" dirty="0" smtClean="0">
                <a:solidFill>
                  <a:schemeClr val="accent1"/>
                </a:solidFill>
              </a:rPr>
              <a:t>the constitutional </a:t>
            </a:r>
            <a:r>
              <a:rPr lang="en-US" dirty="0">
                <a:solidFill>
                  <a:schemeClr val="accent1"/>
                </a:solidFill>
              </a:rPr>
              <a:t>protection of free speech?</a:t>
            </a:r>
          </a:p>
          <a:p>
            <a:pPr marL="0" indent="0">
              <a:buNone/>
            </a:pPr>
            <a:r>
              <a:rPr lang="en-US" dirty="0"/>
              <a:t>A. fewer court cases involving minors</a:t>
            </a:r>
          </a:p>
          <a:p>
            <a:pPr marL="0" indent="0">
              <a:buNone/>
            </a:pPr>
            <a:r>
              <a:rPr lang="en-US" dirty="0"/>
              <a:t>B. fewer laws limiting minority rights</a:t>
            </a:r>
          </a:p>
          <a:p>
            <a:pPr marL="0" indent="0">
              <a:buNone/>
            </a:pPr>
            <a:r>
              <a:rPr lang="en-US" dirty="0"/>
              <a:t>C. a more accurate election</a:t>
            </a:r>
          </a:p>
          <a:p>
            <a:pPr marL="0" indent="0">
              <a:buNone/>
            </a:pPr>
            <a:r>
              <a:rPr lang="en-US" dirty="0"/>
              <a:t>D. a more informed society</a:t>
            </a:r>
          </a:p>
        </p:txBody>
      </p:sp>
      <p:sp>
        <p:nvSpPr>
          <p:cNvPr id="3" name="Title 2"/>
          <p:cNvSpPr>
            <a:spLocks noGrp="1"/>
          </p:cNvSpPr>
          <p:nvPr>
            <p:ph type="title"/>
          </p:nvPr>
        </p:nvSpPr>
        <p:spPr/>
        <p:txBody>
          <a:bodyPr/>
          <a:lstStyle/>
          <a:p>
            <a:r>
              <a:rPr lang="en-US" dirty="0"/>
              <a:t>Benchmark </a:t>
            </a:r>
            <a:r>
              <a:rPr lang="en-US" dirty="0" smtClean="0"/>
              <a:t>SS.7.C.3.6</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3600"/>
            <a:ext cx="533400" cy="609600"/>
          </a:xfrm>
          <a:prstGeom prst="rect">
            <a:avLst/>
          </a:prstGeom>
        </p:spPr>
      </p:pic>
    </p:spTree>
    <p:extLst>
      <p:ext uri="{BB962C8B-B14F-4D97-AF65-F5344CB8AC3E}">
        <p14:creationId xmlns:p14="http://schemas.microsoft.com/office/powerpoint/2010/main" val="53808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Trace </a:t>
            </a:r>
            <a:r>
              <a:rPr lang="en-US" dirty="0"/>
              <a:t>the impact that the Magna </a:t>
            </a:r>
            <a:r>
              <a:rPr lang="en-US" dirty="0" err="1"/>
              <a:t>Carta</a:t>
            </a:r>
            <a:r>
              <a:rPr lang="en-US" dirty="0"/>
              <a:t>, English </a:t>
            </a:r>
            <a:r>
              <a:rPr lang="en-US" dirty="0" smtClean="0"/>
              <a:t>Bill </a:t>
            </a:r>
            <a:r>
              <a:rPr lang="en-US" dirty="0"/>
              <a:t>of Rights, Mayflower Compact, and Thomas Paine’s Common </a:t>
            </a:r>
            <a:r>
              <a:rPr lang="en-US" dirty="0" smtClean="0"/>
              <a:t>Sense </a:t>
            </a:r>
            <a:r>
              <a:rPr lang="en-US" dirty="0"/>
              <a:t>had on colonists’ views of government.</a:t>
            </a:r>
          </a:p>
        </p:txBody>
      </p:sp>
      <p:sp>
        <p:nvSpPr>
          <p:cNvPr id="3" name="Title 2"/>
          <p:cNvSpPr>
            <a:spLocks noGrp="1"/>
          </p:cNvSpPr>
          <p:nvPr>
            <p:ph type="title"/>
          </p:nvPr>
        </p:nvSpPr>
        <p:spPr/>
        <p:txBody>
          <a:bodyPr/>
          <a:lstStyle/>
          <a:p>
            <a:r>
              <a:rPr lang="en-US" dirty="0"/>
              <a:t>Benchmark </a:t>
            </a:r>
            <a:r>
              <a:rPr lang="en-US" dirty="0" smtClean="0"/>
              <a:t>SS.7.C.1.2</a:t>
            </a:r>
            <a:endParaRPr lang="en-US" dirty="0"/>
          </a:p>
        </p:txBody>
      </p:sp>
    </p:spTree>
    <p:extLst>
      <p:ext uri="{BB962C8B-B14F-4D97-AF65-F5344CB8AC3E}">
        <p14:creationId xmlns:p14="http://schemas.microsoft.com/office/powerpoint/2010/main" val="1144631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Analyze the impact of the 13th, 14th, 15th, </a:t>
            </a:r>
            <a:r>
              <a:rPr lang="en-US" dirty="0" smtClean="0"/>
              <a:t>19th, 24th</a:t>
            </a:r>
            <a:r>
              <a:rPr lang="en-US" dirty="0"/>
              <a:t>, and 26th amendments on participation of minority </a:t>
            </a:r>
            <a:r>
              <a:rPr lang="en-US" dirty="0" smtClean="0"/>
              <a:t>groups in </a:t>
            </a:r>
            <a:r>
              <a:rPr lang="en-US" dirty="0"/>
              <a:t>the American political process.</a:t>
            </a:r>
          </a:p>
        </p:txBody>
      </p:sp>
      <p:sp>
        <p:nvSpPr>
          <p:cNvPr id="3" name="Title 2"/>
          <p:cNvSpPr>
            <a:spLocks noGrp="1"/>
          </p:cNvSpPr>
          <p:nvPr>
            <p:ph type="title"/>
          </p:nvPr>
        </p:nvSpPr>
        <p:spPr/>
        <p:txBody>
          <a:bodyPr/>
          <a:lstStyle/>
          <a:p>
            <a:r>
              <a:rPr lang="en-US" dirty="0"/>
              <a:t>Benchmark </a:t>
            </a:r>
            <a:r>
              <a:rPr lang="en-US" dirty="0" smtClean="0"/>
              <a:t>SS.7.C.3.7</a:t>
            </a:r>
            <a:endParaRPr lang="en-US" dirty="0"/>
          </a:p>
        </p:txBody>
      </p:sp>
    </p:spTree>
    <p:extLst>
      <p:ext uri="{BB962C8B-B14F-4D97-AF65-F5344CB8AC3E}">
        <p14:creationId xmlns:p14="http://schemas.microsoft.com/office/powerpoint/2010/main" val="37839744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1" cy="5791199"/>
          </a:xfrm>
        </p:spPr>
        <p:txBody>
          <a:bodyPr>
            <a:normAutofit fontScale="85000" lnSpcReduction="20000"/>
          </a:bodyPr>
          <a:lstStyle/>
          <a:p>
            <a:r>
              <a:rPr lang="en-US" dirty="0"/>
              <a:t>The newspaper below details an important step in amending the U.S. Constitution</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solidFill>
                  <a:schemeClr val="accent1"/>
                </a:solidFill>
              </a:rPr>
              <a:t>How </a:t>
            </a:r>
            <a:r>
              <a:rPr lang="en-US" dirty="0">
                <a:solidFill>
                  <a:schemeClr val="accent1"/>
                </a:solidFill>
              </a:rPr>
              <a:t>did the passage of this amendment to the U.S. Constitution impact the political process </a:t>
            </a:r>
            <a:r>
              <a:rPr lang="en-US" dirty="0" smtClean="0">
                <a:solidFill>
                  <a:schemeClr val="accent1"/>
                </a:solidFill>
              </a:rPr>
              <a:t>in the </a:t>
            </a:r>
            <a:r>
              <a:rPr lang="en-US" dirty="0">
                <a:solidFill>
                  <a:schemeClr val="accent1"/>
                </a:solidFill>
              </a:rPr>
              <a:t>United States?</a:t>
            </a:r>
          </a:p>
          <a:p>
            <a:pPr marL="0" indent="0">
              <a:buNone/>
            </a:pPr>
            <a:r>
              <a:rPr lang="en-US" dirty="0"/>
              <a:t>A. Women were allowed to contribute to political campaigns.</a:t>
            </a:r>
          </a:p>
          <a:p>
            <a:pPr marL="0" indent="0">
              <a:buNone/>
            </a:pPr>
            <a:r>
              <a:rPr lang="en-US" dirty="0"/>
              <a:t>B. Women were allowed to hold citizenship rights.</a:t>
            </a:r>
          </a:p>
          <a:p>
            <a:pPr marL="0" indent="0">
              <a:buNone/>
            </a:pPr>
            <a:r>
              <a:rPr lang="en-US" dirty="0"/>
              <a:t>C. Women were allowed to hold public offices.</a:t>
            </a:r>
          </a:p>
          <a:p>
            <a:pPr marL="0" indent="0">
              <a:buNone/>
            </a:pPr>
            <a:r>
              <a:rPr lang="en-US" dirty="0"/>
              <a:t>D. Women were allowed to vote in national elections.</a:t>
            </a:r>
          </a:p>
          <a:p>
            <a:endParaRPr lang="en-US" dirty="0"/>
          </a:p>
        </p:txBody>
      </p:sp>
      <p:sp>
        <p:nvSpPr>
          <p:cNvPr id="3" name="Title 2"/>
          <p:cNvSpPr>
            <a:spLocks noGrp="1"/>
          </p:cNvSpPr>
          <p:nvPr>
            <p:ph type="title"/>
          </p:nvPr>
        </p:nvSpPr>
        <p:spPr>
          <a:xfrm>
            <a:off x="688490" y="0"/>
            <a:ext cx="7756263" cy="1295400"/>
          </a:xfrm>
        </p:spPr>
        <p:txBody>
          <a:bodyPr/>
          <a:lstStyle/>
          <a:p>
            <a:r>
              <a:rPr lang="en-US" dirty="0"/>
              <a:t>Benchmark SS.7.C.3.7</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600200"/>
            <a:ext cx="7239000" cy="320039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14" y="6096000"/>
            <a:ext cx="320765" cy="762000"/>
          </a:xfrm>
          <a:prstGeom prst="rect">
            <a:avLst/>
          </a:prstGeom>
        </p:spPr>
      </p:pic>
    </p:spTree>
    <p:extLst>
      <p:ext uri="{BB962C8B-B14F-4D97-AF65-F5344CB8AC3E}">
        <p14:creationId xmlns:p14="http://schemas.microsoft.com/office/powerpoint/2010/main" val="52272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SS.7.C.3.8 Analyze the structure, functions, and </a:t>
            </a:r>
            <a:r>
              <a:rPr lang="en-US" dirty="0" smtClean="0"/>
              <a:t>processes of </a:t>
            </a:r>
            <a:r>
              <a:rPr lang="en-US" dirty="0"/>
              <a:t>the legislative, executive, and judicial branches.</a:t>
            </a:r>
          </a:p>
          <a:p>
            <a:r>
              <a:rPr lang="en-US" dirty="0" smtClean="0"/>
              <a:t>SS.7.C.3.9 </a:t>
            </a:r>
            <a:r>
              <a:rPr lang="en-US" dirty="0"/>
              <a:t>Illustrate the lawmaking process at the local, </a:t>
            </a:r>
            <a:r>
              <a:rPr lang="en-US" dirty="0" smtClean="0"/>
              <a:t>state, and </a:t>
            </a:r>
            <a:r>
              <a:rPr lang="en-US" dirty="0"/>
              <a:t>federal levels.</a:t>
            </a:r>
          </a:p>
        </p:txBody>
      </p:sp>
      <p:sp>
        <p:nvSpPr>
          <p:cNvPr id="3" name="Title 2"/>
          <p:cNvSpPr>
            <a:spLocks noGrp="1"/>
          </p:cNvSpPr>
          <p:nvPr>
            <p:ph type="title"/>
          </p:nvPr>
        </p:nvSpPr>
        <p:spPr>
          <a:xfrm>
            <a:off x="228600" y="570156"/>
            <a:ext cx="8839200" cy="1054250"/>
          </a:xfrm>
        </p:spPr>
        <p:txBody>
          <a:bodyPr/>
          <a:lstStyle/>
          <a:p>
            <a:r>
              <a:rPr lang="en-US" dirty="0"/>
              <a:t>Benchmark </a:t>
            </a:r>
            <a:r>
              <a:rPr lang="en-US" dirty="0" smtClean="0"/>
              <a:t>SS.7.C.3.8-3.9</a:t>
            </a:r>
            <a:endParaRPr lang="en-US" dirty="0"/>
          </a:p>
        </p:txBody>
      </p:sp>
    </p:spTree>
    <p:extLst>
      <p:ext uri="{BB962C8B-B14F-4D97-AF65-F5344CB8AC3E}">
        <p14:creationId xmlns:p14="http://schemas.microsoft.com/office/powerpoint/2010/main" val="4450150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447800"/>
            <a:ext cx="9144000" cy="5410200"/>
          </a:xfrm>
        </p:spPr>
        <p:txBody>
          <a:bodyPr>
            <a:normAutofit lnSpcReduction="10000"/>
          </a:bodyPr>
          <a:lstStyle/>
          <a:p>
            <a:r>
              <a:rPr lang="en-US" dirty="0" smtClean="0"/>
              <a:t>Sample Question</a:t>
            </a:r>
          </a:p>
          <a:p>
            <a:pPr marL="0" indent="0">
              <a:buNone/>
            </a:pPr>
            <a:r>
              <a:rPr lang="en-US" dirty="0" smtClean="0"/>
              <a:t>The </a:t>
            </a:r>
            <a:r>
              <a:rPr lang="en-US" dirty="0"/>
              <a:t>diagram below shows some of the steps involved in creating a Florida state law</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solidFill>
                  <a:schemeClr val="accent1"/>
                </a:solidFill>
              </a:rPr>
              <a:t>What is the next step in the lawmaking process?</a:t>
            </a:r>
          </a:p>
          <a:p>
            <a:pPr marL="0" indent="0">
              <a:buNone/>
            </a:pPr>
            <a:r>
              <a:rPr lang="en-US" dirty="0"/>
              <a:t>A. The governor signs the bill into law.</a:t>
            </a:r>
          </a:p>
          <a:p>
            <a:pPr marL="0" indent="0">
              <a:buNone/>
            </a:pPr>
            <a:r>
              <a:rPr lang="en-US" dirty="0"/>
              <a:t>B. The bill goes to the Senate for action.</a:t>
            </a:r>
          </a:p>
          <a:p>
            <a:pPr marL="0" indent="0">
              <a:buNone/>
            </a:pPr>
            <a:r>
              <a:rPr lang="en-US" dirty="0"/>
              <a:t>C. The people vote on the bill in an election.</a:t>
            </a:r>
          </a:p>
          <a:p>
            <a:pPr marL="0" indent="0">
              <a:buNone/>
            </a:pPr>
            <a:r>
              <a:rPr lang="en-US" dirty="0"/>
              <a:t>D. The bill goes to the Supreme Court for a hearing</a:t>
            </a:r>
            <a:endParaRPr lang="en-US" dirty="0" smtClean="0"/>
          </a:p>
          <a:p>
            <a:pPr marL="0" indent="0">
              <a:buNone/>
            </a:pPr>
            <a:endParaRPr lang="en-US" dirty="0"/>
          </a:p>
        </p:txBody>
      </p:sp>
      <p:sp>
        <p:nvSpPr>
          <p:cNvPr id="3" name="Title 2"/>
          <p:cNvSpPr>
            <a:spLocks noGrp="1"/>
          </p:cNvSpPr>
          <p:nvPr>
            <p:ph type="title"/>
          </p:nvPr>
        </p:nvSpPr>
        <p:spPr>
          <a:xfrm>
            <a:off x="0" y="570156"/>
            <a:ext cx="9144000" cy="1054250"/>
          </a:xfrm>
        </p:spPr>
        <p:txBody>
          <a:bodyPr/>
          <a:lstStyle/>
          <a:p>
            <a:r>
              <a:rPr lang="en-US" dirty="0"/>
              <a:t>Benchmark SS.7.C.3.8-3.9</a:t>
            </a:r>
          </a:p>
        </p:txBody>
      </p:sp>
      <p:sp>
        <p:nvSpPr>
          <p:cNvPr id="5" name="Rounded Rectangle 4"/>
          <p:cNvSpPr/>
          <p:nvPr/>
        </p:nvSpPr>
        <p:spPr>
          <a:xfrm>
            <a:off x="228600" y="2895600"/>
            <a:ext cx="19812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Citizens write</a:t>
            </a:r>
          </a:p>
          <a:p>
            <a:r>
              <a:rPr lang="en-US" dirty="0"/>
              <a:t>to their</a:t>
            </a:r>
          </a:p>
          <a:p>
            <a:r>
              <a:rPr lang="en-US" dirty="0"/>
              <a:t>representative</a:t>
            </a:r>
          </a:p>
          <a:p>
            <a:r>
              <a:rPr lang="en-US" dirty="0"/>
              <a:t>about an idea</a:t>
            </a:r>
          </a:p>
          <a:p>
            <a:r>
              <a:rPr lang="en-US" dirty="0"/>
              <a:t>for a new law.</a:t>
            </a:r>
          </a:p>
        </p:txBody>
      </p:sp>
      <p:sp>
        <p:nvSpPr>
          <p:cNvPr id="6" name="Rounded Rectangle 5"/>
          <p:cNvSpPr/>
          <p:nvPr/>
        </p:nvSpPr>
        <p:spPr>
          <a:xfrm>
            <a:off x="2895600" y="3048000"/>
            <a:ext cx="1905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a:t>
            </a:r>
          </a:p>
          <a:p>
            <a:r>
              <a:rPr lang="en-US" dirty="0"/>
              <a:t>representative</a:t>
            </a:r>
          </a:p>
          <a:p>
            <a:r>
              <a:rPr lang="en-US" dirty="0"/>
              <a:t>introduces a</a:t>
            </a:r>
          </a:p>
          <a:p>
            <a:r>
              <a:rPr lang="en-US" dirty="0"/>
              <a:t>bill.</a:t>
            </a:r>
          </a:p>
        </p:txBody>
      </p:sp>
      <p:sp>
        <p:nvSpPr>
          <p:cNvPr id="7" name="Rounded Rectangle 6"/>
          <p:cNvSpPr/>
          <p:nvPr/>
        </p:nvSpPr>
        <p:spPr>
          <a:xfrm>
            <a:off x="5410200" y="3048000"/>
            <a:ext cx="2057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House of</a:t>
            </a:r>
          </a:p>
          <a:p>
            <a:r>
              <a:rPr lang="en-US" dirty="0"/>
              <a:t>Representatives</a:t>
            </a:r>
          </a:p>
          <a:p>
            <a:r>
              <a:rPr lang="en-US" dirty="0"/>
              <a:t>approves the bill.</a:t>
            </a:r>
          </a:p>
        </p:txBody>
      </p:sp>
      <p:cxnSp>
        <p:nvCxnSpPr>
          <p:cNvPr id="9" name="Straight Arrow Connector 8"/>
          <p:cNvCxnSpPr/>
          <p:nvPr/>
        </p:nvCxnSpPr>
        <p:spPr>
          <a:xfrm>
            <a:off x="2209800" y="37719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3"/>
          </p:cNvCxnSpPr>
          <p:nvPr/>
        </p:nvCxnSpPr>
        <p:spPr>
          <a:xfrm>
            <a:off x="4800600" y="37719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8153400" y="3048000"/>
            <a:ext cx="990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14" name="Straight Arrow Connector 13"/>
          <p:cNvCxnSpPr>
            <a:stCxn id="7" idx="3"/>
          </p:cNvCxnSpPr>
          <p:nvPr/>
        </p:nvCxnSpPr>
        <p:spPr>
          <a:xfrm>
            <a:off x="7467600" y="37719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5" y="5181600"/>
            <a:ext cx="473165" cy="609600"/>
          </a:xfrm>
          <a:prstGeom prst="rect">
            <a:avLst/>
          </a:prstGeom>
        </p:spPr>
      </p:pic>
    </p:spTree>
    <p:extLst>
      <p:ext uri="{BB962C8B-B14F-4D97-AF65-F5344CB8AC3E}">
        <p14:creationId xmlns:p14="http://schemas.microsoft.com/office/powerpoint/2010/main" val="231485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lnSpcReduction="10000"/>
          </a:bodyPr>
          <a:lstStyle/>
          <a:p>
            <a:r>
              <a:rPr lang="en-US" dirty="0"/>
              <a:t>Identify sources and types (civil, </a:t>
            </a:r>
            <a:r>
              <a:rPr lang="en-US" dirty="0" smtClean="0"/>
              <a:t>criminal, constitutional</a:t>
            </a:r>
            <a:r>
              <a:rPr lang="en-US" dirty="0"/>
              <a:t>, military) of law</a:t>
            </a:r>
            <a:r>
              <a:rPr lang="en-US" dirty="0" smtClean="0"/>
              <a:t>.</a:t>
            </a:r>
          </a:p>
          <a:p>
            <a:r>
              <a:rPr lang="en-US" dirty="0" smtClean="0"/>
              <a:t>Sample Question </a:t>
            </a:r>
          </a:p>
          <a:p>
            <a:pPr marL="0" indent="0">
              <a:buNone/>
            </a:pPr>
            <a:endParaRPr lang="en-US" dirty="0" smtClean="0"/>
          </a:p>
          <a:p>
            <a:pPr marL="0" indent="0">
              <a:buNone/>
            </a:pPr>
            <a:r>
              <a:rPr lang="en-US" dirty="0" smtClean="0">
                <a:solidFill>
                  <a:schemeClr val="accent1"/>
                </a:solidFill>
              </a:rPr>
              <a:t>Which </a:t>
            </a:r>
            <a:r>
              <a:rPr lang="en-US" dirty="0">
                <a:solidFill>
                  <a:schemeClr val="accent1"/>
                </a:solidFill>
              </a:rPr>
              <a:t>type of law is used to help solve disputes between people or organizations?</a:t>
            </a:r>
          </a:p>
          <a:p>
            <a:pPr marL="0" indent="0">
              <a:buNone/>
            </a:pPr>
            <a:r>
              <a:rPr lang="en-US" dirty="0" smtClean="0"/>
              <a:t>A</a:t>
            </a:r>
            <a:r>
              <a:rPr lang="en-US" dirty="0"/>
              <a:t>. civil</a:t>
            </a:r>
          </a:p>
          <a:p>
            <a:pPr marL="0" indent="0">
              <a:buNone/>
            </a:pPr>
            <a:r>
              <a:rPr lang="en-US" dirty="0"/>
              <a:t>B. constitutional</a:t>
            </a:r>
          </a:p>
          <a:p>
            <a:pPr marL="0" indent="0">
              <a:buNone/>
            </a:pPr>
            <a:r>
              <a:rPr lang="en-US" dirty="0"/>
              <a:t>C. criminal</a:t>
            </a:r>
          </a:p>
          <a:p>
            <a:pPr marL="0" indent="0">
              <a:buNone/>
            </a:pPr>
            <a:r>
              <a:rPr lang="en-US" dirty="0"/>
              <a:t>D. military</a:t>
            </a:r>
          </a:p>
        </p:txBody>
      </p:sp>
      <p:sp>
        <p:nvSpPr>
          <p:cNvPr id="3" name="Title 2"/>
          <p:cNvSpPr>
            <a:spLocks noGrp="1"/>
          </p:cNvSpPr>
          <p:nvPr>
            <p:ph type="title"/>
          </p:nvPr>
        </p:nvSpPr>
        <p:spPr/>
        <p:txBody>
          <a:bodyPr/>
          <a:lstStyle/>
          <a:p>
            <a:r>
              <a:rPr lang="en-US" dirty="0"/>
              <a:t>Benchmark </a:t>
            </a:r>
            <a:r>
              <a:rPr lang="en-US" dirty="0" smtClean="0"/>
              <a:t>SS.7.C.3.10</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130" y="4267200"/>
            <a:ext cx="473164" cy="685800"/>
          </a:xfrm>
          <a:prstGeom prst="rect">
            <a:avLst/>
          </a:prstGeom>
        </p:spPr>
      </p:pic>
    </p:spTree>
    <p:extLst>
      <p:ext uri="{BB962C8B-B14F-4D97-AF65-F5344CB8AC3E}">
        <p14:creationId xmlns:p14="http://schemas.microsoft.com/office/powerpoint/2010/main" val="4844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Diagram the levels, functions, and powers </a:t>
            </a:r>
            <a:r>
              <a:rPr lang="en-US" dirty="0" smtClean="0"/>
              <a:t>of courts </a:t>
            </a:r>
            <a:r>
              <a:rPr lang="en-US" dirty="0"/>
              <a:t>at the state and federal levels</a:t>
            </a:r>
            <a:r>
              <a:rPr lang="en-US" dirty="0" smtClean="0"/>
              <a:t>.</a:t>
            </a:r>
          </a:p>
          <a:p>
            <a:endParaRPr lang="en-US" dirty="0"/>
          </a:p>
          <a:p>
            <a:pPr marL="0" indent="0">
              <a:buNone/>
            </a:pPr>
            <a:r>
              <a:rPr lang="en-US" dirty="0"/>
              <a:t>Also Assesses </a:t>
            </a:r>
            <a:r>
              <a:rPr lang="en-US" b="1" dirty="0" smtClean="0"/>
              <a:t>Benchmark SS.7.C.2.6</a:t>
            </a:r>
            <a:r>
              <a:rPr lang="en-US" dirty="0" smtClean="0"/>
              <a:t> </a:t>
            </a:r>
            <a:r>
              <a:rPr lang="en-US" dirty="0">
                <a:solidFill>
                  <a:schemeClr val="accent1"/>
                </a:solidFill>
              </a:rPr>
              <a:t>Simulate the trial process and the role of juries </a:t>
            </a:r>
            <a:r>
              <a:rPr lang="en-US" dirty="0" smtClean="0">
                <a:solidFill>
                  <a:schemeClr val="accent1"/>
                </a:solidFill>
              </a:rPr>
              <a:t>in the </a:t>
            </a:r>
            <a:r>
              <a:rPr lang="en-US" dirty="0">
                <a:solidFill>
                  <a:schemeClr val="accent1"/>
                </a:solidFill>
              </a:rPr>
              <a:t>administration of justice.</a:t>
            </a:r>
          </a:p>
        </p:txBody>
      </p:sp>
      <p:sp>
        <p:nvSpPr>
          <p:cNvPr id="3" name="Title 2"/>
          <p:cNvSpPr>
            <a:spLocks noGrp="1"/>
          </p:cNvSpPr>
          <p:nvPr>
            <p:ph type="title"/>
          </p:nvPr>
        </p:nvSpPr>
        <p:spPr/>
        <p:txBody>
          <a:bodyPr/>
          <a:lstStyle/>
          <a:p>
            <a:r>
              <a:rPr lang="en-US" dirty="0"/>
              <a:t>Benchmark </a:t>
            </a:r>
            <a:r>
              <a:rPr lang="en-US" dirty="0" smtClean="0"/>
              <a:t>SS.7.C.3.11</a:t>
            </a:r>
            <a:endParaRPr lang="en-US" dirty="0"/>
          </a:p>
        </p:txBody>
      </p:sp>
    </p:spTree>
    <p:extLst>
      <p:ext uri="{BB962C8B-B14F-4D97-AF65-F5344CB8AC3E}">
        <p14:creationId xmlns:p14="http://schemas.microsoft.com/office/powerpoint/2010/main" val="7378510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3999" cy="5333999"/>
          </a:xfrm>
        </p:spPr>
        <p:txBody>
          <a:bodyPr>
            <a:normAutofit fontScale="92500" lnSpcReduction="10000"/>
          </a:bodyPr>
          <a:lstStyle/>
          <a:p>
            <a:r>
              <a:rPr lang="en-US" dirty="0" smtClean="0"/>
              <a:t>Sample Question </a:t>
            </a:r>
          </a:p>
          <a:p>
            <a:pPr marL="0" indent="0">
              <a:buNone/>
            </a:pPr>
            <a:r>
              <a:rPr lang="en-US" dirty="0"/>
              <a:t>The diagram below provides details about the U.S. court system</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solidFill>
                  <a:schemeClr val="accent1"/>
                </a:solidFill>
              </a:rPr>
              <a:t>Which </a:t>
            </a:r>
            <a:r>
              <a:rPr lang="en-US" dirty="0">
                <a:solidFill>
                  <a:schemeClr val="accent1"/>
                </a:solidFill>
              </a:rPr>
              <a:t>court completes the diagram?</a:t>
            </a:r>
          </a:p>
          <a:p>
            <a:pPr marL="0" indent="0">
              <a:buNone/>
            </a:pPr>
            <a:r>
              <a:rPr lang="en-US" dirty="0"/>
              <a:t>A. Court of Veterans Appeals</a:t>
            </a:r>
          </a:p>
          <a:p>
            <a:pPr marL="0" indent="0">
              <a:buNone/>
            </a:pPr>
            <a:r>
              <a:rPr lang="en-US" dirty="0"/>
              <a:t>B. Court of Appeals</a:t>
            </a:r>
          </a:p>
          <a:p>
            <a:pPr marL="0" indent="0">
              <a:buNone/>
            </a:pPr>
            <a:r>
              <a:rPr lang="en-US" dirty="0"/>
              <a:t>C. Military Courts</a:t>
            </a:r>
          </a:p>
          <a:p>
            <a:pPr marL="0" indent="0">
              <a:buNone/>
            </a:pPr>
            <a:r>
              <a:rPr lang="en-US" dirty="0"/>
              <a:t>D. Claims Courts</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Benchmark SS.7.C.3.11</a:t>
            </a:r>
          </a:p>
        </p:txBody>
      </p:sp>
      <p:sp>
        <p:nvSpPr>
          <p:cNvPr id="4" name="Isosceles Triangle 3"/>
          <p:cNvSpPr/>
          <p:nvPr/>
        </p:nvSpPr>
        <p:spPr>
          <a:xfrm>
            <a:off x="381000" y="2590800"/>
            <a:ext cx="2209800" cy="2209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a:t>
            </a:r>
          </a:p>
          <a:p>
            <a:pPr algn="ctr"/>
            <a:r>
              <a:rPr lang="en-US" dirty="0"/>
              <a:t>District Court</a:t>
            </a:r>
          </a:p>
        </p:txBody>
      </p:sp>
      <p:cxnSp>
        <p:nvCxnSpPr>
          <p:cNvPr id="6" name="Straight Arrow Connector 5"/>
          <p:cNvCxnSpPr/>
          <p:nvPr/>
        </p:nvCxnSpPr>
        <p:spPr>
          <a:xfrm>
            <a:off x="2362200" y="39624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Isosceles Triangle 6"/>
          <p:cNvSpPr/>
          <p:nvPr/>
        </p:nvSpPr>
        <p:spPr>
          <a:xfrm>
            <a:off x="3505200" y="2590800"/>
            <a:ext cx="2133600" cy="2209800"/>
          </a:xfrm>
          <a:prstGeom prst="triangle">
            <a:avLst>
              <a:gd name="adj" fmla="val 522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 </a:t>
            </a:r>
          </a:p>
          <a:p>
            <a:pPr algn="ctr"/>
            <a:r>
              <a:rPr lang="en-US" dirty="0"/>
              <a:t>?</a:t>
            </a:r>
          </a:p>
        </p:txBody>
      </p:sp>
      <p:cxnSp>
        <p:nvCxnSpPr>
          <p:cNvPr id="9" name="Straight Arrow Connector 8"/>
          <p:cNvCxnSpPr/>
          <p:nvPr/>
        </p:nvCxnSpPr>
        <p:spPr>
          <a:xfrm>
            <a:off x="5410200" y="3848100"/>
            <a:ext cx="1524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6705600" y="2590800"/>
            <a:ext cx="2286000" cy="2209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a:t>
            </a:r>
          </a:p>
          <a:p>
            <a:pPr algn="ctr"/>
            <a:r>
              <a:rPr lang="en-US" dirty="0"/>
              <a:t>Supreme Court</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04" y="5334000"/>
            <a:ext cx="369932" cy="647700"/>
          </a:xfrm>
          <a:prstGeom prst="rect">
            <a:avLst/>
          </a:prstGeom>
        </p:spPr>
      </p:pic>
    </p:spTree>
    <p:extLst>
      <p:ext uri="{BB962C8B-B14F-4D97-AF65-F5344CB8AC3E}">
        <p14:creationId xmlns:p14="http://schemas.microsoft.com/office/powerpoint/2010/main" val="103580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752601"/>
            <a:ext cx="9144000" cy="5105399"/>
          </a:xfrm>
        </p:spPr>
        <p:txBody>
          <a:bodyPr>
            <a:normAutofit fontScale="92500" lnSpcReduction="10000"/>
          </a:bodyPr>
          <a:lstStyle/>
          <a:p>
            <a:r>
              <a:rPr lang="en-US" dirty="0"/>
              <a:t>Analyze the significance and outcomes </a:t>
            </a:r>
            <a:r>
              <a:rPr lang="en-US" dirty="0" smtClean="0"/>
              <a:t>of landmark </a:t>
            </a:r>
            <a:r>
              <a:rPr lang="en-US" dirty="0"/>
              <a:t>Supreme Court cases including, but not limited </a:t>
            </a:r>
            <a:r>
              <a:rPr lang="en-US" dirty="0" smtClean="0"/>
              <a:t>to, Marbury </a:t>
            </a:r>
            <a:r>
              <a:rPr lang="en-US" dirty="0"/>
              <a:t>v. Madison, </a:t>
            </a:r>
            <a:r>
              <a:rPr lang="en-US" dirty="0" err="1"/>
              <a:t>Plessy</a:t>
            </a:r>
            <a:r>
              <a:rPr lang="en-US" dirty="0"/>
              <a:t> v. Ferguson, Brown v. Board </a:t>
            </a:r>
            <a:r>
              <a:rPr lang="en-US" dirty="0" smtClean="0"/>
              <a:t>of Education</a:t>
            </a:r>
            <a:r>
              <a:rPr lang="en-US" dirty="0"/>
              <a:t>, Gideon v. Wainwright, Miranda v. Arizona, In re </a:t>
            </a:r>
            <a:r>
              <a:rPr lang="en-US" dirty="0" err="1" smtClean="0"/>
              <a:t>Gault</a:t>
            </a:r>
            <a:r>
              <a:rPr lang="en-US" dirty="0" smtClean="0"/>
              <a:t>, Tinker </a:t>
            </a:r>
            <a:r>
              <a:rPr lang="en-US" dirty="0"/>
              <a:t>v. Des Moines, Hazelwood v. </a:t>
            </a:r>
            <a:r>
              <a:rPr lang="en-US" dirty="0" err="1"/>
              <a:t>Kuhlmeier</a:t>
            </a:r>
            <a:r>
              <a:rPr lang="en-US" dirty="0"/>
              <a:t>, United States </a:t>
            </a:r>
            <a:r>
              <a:rPr lang="en-US" dirty="0" smtClean="0"/>
              <a:t>v. Nixon</a:t>
            </a:r>
            <a:r>
              <a:rPr lang="en-US" dirty="0"/>
              <a:t>, and Bush v. Gore</a:t>
            </a:r>
            <a:r>
              <a:rPr lang="en-US" dirty="0" smtClean="0"/>
              <a:t>.</a:t>
            </a:r>
          </a:p>
          <a:p>
            <a:r>
              <a:rPr lang="en-US" dirty="0" smtClean="0"/>
              <a:t>Sample Question </a:t>
            </a:r>
          </a:p>
          <a:p>
            <a:pPr marL="0" indent="0">
              <a:buNone/>
            </a:pPr>
            <a:endParaRPr lang="en-US" dirty="0" smtClean="0">
              <a:solidFill>
                <a:schemeClr val="accent1"/>
              </a:solidFill>
            </a:endParaRPr>
          </a:p>
          <a:p>
            <a:pPr marL="0" indent="0">
              <a:buNone/>
            </a:pPr>
            <a:r>
              <a:rPr lang="en-US" dirty="0" smtClean="0">
                <a:solidFill>
                  <a:schemeClr val="accent1"/>
                </a:solidFill>
              </a:rPr>
              <a:t>What </a:t>
            </a:r>
            <a:r>
              <a:rPr lang="en-US" dirty="0">
                <a:solidFill>
                  <a:schemeClr val="accent1"/>
                </a:solidFill>
              </a:rPr>
              <a:t>lessons did future U.S. leaders learn from the 1974 U.S. Supreme Court case </a:t>
            </a:r>
            <a:r>
              <a:rPr lang="en-US" dirty="0" smtClean="0">
                <a:solidFill>
                  <a:schemeClr val="accent1"/>
                </a:solidFill>
              </a:rPr>
              <a:t>United States </a:t>
            </a:r>
            <a:r>
              <a:rPr lang="en-US" dirty="0">
                <a:solidFill>
                  <a:schemeClr val="accent1"/>
                </a:solidFill>
              </a:rPr>
              <a:t>v. Nixon?</a:t>
            </a:r>
          </a:p>
          <a:p>
            <a:pPr marL="0" indent="0">
              <a:buNone/>
            </a:pPr>
            <a:r>
              <a:rPr lang="en-US" dirty="0"/>
              <a:t>A. The president is accountable for obeying the law.</a:t>
            </a:r>
          </a:p>
          <a:p>
            <a:pPr marL="0" indent="0">
              <a:buNone/>
            </a:pPr>
            <a:r>
              <a:rPr lang="en-US" dirty="0"/>
              <a:t>B. The president is responsible for enforcing the law.</a:t>
            </a:r>
          </a:p>
          <a:p>
            <a:pPr marL="0" indent="0">
              <a:buNone/>
            </a:pPr>
            <a:r>
              <a:rPr lang="en-US" dirty="0"/>
              <a:t>C. The president is not allowed to hold secret talks with foreign governments.</a:t>
            </a:r>
          </a:p>
          <a:p>
            <a:pPr marL="0" indent="0">
              <a:buNone/>
            </a:pPr>
            <a:r>
              <a:rPr lang="en-US" dirty="0"/>
              <a:t>D. The president is not allowed to have private meetings with cabinet members.</a:t>
            </a:r>
          </a:p>
        </p:txBody>
      </p:sp>
      <p:sp>
        <p:nvSpPr>
          <p:cNvPr id="3" name="Title 2"/>
          <p:cNvSpPr>
            <a:spLocks noGrp="1"/>
          </p:cNvSpPr>
          <p:nvPr>
            <p:ph type="title"/>
          </p:nvPr>
        </p:nvSpPr>
        <p:spPr/>
        <p:txBody>
          <a:bodyPr/>
          <a:lstStyle/>
          <a:p>
            <a:r>
              <a:rPr lang="en-US" dirty="0"/>
              <a:t>Benchmark </a:t>
            </a:r>
            <a:r>
              <a:rPr lang="en-US" dirty="0" smtClean="0"/>
              <a:t>SS.7.C.3.12</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7" y="4572000"/>
            <a:ext cx="549365" cy="533400"/>
          </a:xfrm>
          <a:prstGeom prst="rect">
            <a:avLst/>
          </a:prstGeom>
        </p:spPr>
      </p:pic>
    </p:spTree>
    <p:extLst>
      <p:ext uri="{BB962C8B-B14F-4D97-AF65-F5344CB8AC3E}">
        <p14:creationId xmlns:p14="http://schemas.microsoft.com/office/powerpoint/2010/main" val="250724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Compare the constitutions of the United </a:t>
            </a:r>
            <a:r>
              <a:rPr lang="en-US" dirty="0" smtClean="0"/>
              <a:t>States and Florida. </a:t>
            </a:r>
            <a:endParaRPr lang="en-US" dirty="0"/>
          </a:p>
        </p:txBody>
      </p:sp>
      <p:sp>
        <p:nvSpPr>
          <p:cNvPr id="3" name="Title 2"/>
          <p:cNvSpPr>
            <a:spLocks noGrp="1"/>
          </p:cNvSpPr>
          <p:nvPr>
            <p:ph type="title"/>
          </p:nvPr>
        </p:nvSpPr>
        <p:spPr/>
        <p:txBody>
          <a:bodyPr/>
          <a:lstStyle/>
          <a:p>
            <a:r>
              <a:rPr lang="en-US" dirty="0"/>
              <a:t>Benchmark </a:t>
            </a:r>
            <a:r>
              <a:rPr lang="en-US" dirty="0" smtClean="0"/>
              <a:t>SS.7.C.3.13</a:t>
            </a:r>
            <a:endParaRPr lang="en-US" dirty="0"/>
          </a:p>
        </p:txBody>
      </p:sp>
    </p:spTree>
    <p:extLst>
      <p:ext uri="{BB962C8B-B14F-4D97-AF65-F5344CB8AC3E}">
        <p14:creationId xmlns:p14="http://schemas.microsoft.com/office/powerpoint/2010/main" val="21415047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3999" cy="5333999"/>
          </a:xfrm>
        </p:spPr>
        <p:txBody>
          <a:bodyPr>
            <a:normAutofit fontScale="92500" lnSpcReduction="20000"/>
          </a:bodyPr>
          <a:lstStyle/>
          <a:p>
            <a:r>
              <a:rPr lang="en-US" dirty="0" smtClean="0"/>
              <a:t>Sample Question</a:t>
            </a:r>
          </a:p>
          <a:p>
            <a:pPr marL="0" indent="0">
              <a:buNone/>
            </a:pPr>
            <a:r>
              <a:rPr lang="en-US" dirty="0" smtClean="0"/>
              <a:t>The </a:t>
            </a:r>
            <a:r>
              <a:rPr lang="en-US" dirty="0"/>
              <a:t>Venn diagram below compares some features of the U.S. and Florida constitutions</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solidFill>
                  <a:schemeClr val="accent1"/>
                </a:solidFill>
              </a:rPr>
              <a:t>Which </a:t>
            </a:r>
            <a:r>
              <a:rPr lang="en-US" dirty="0">
                <a:solidFill>
                  <a:schemeClr val="accent1"/>
                </a:solidFill>
              </a:rPr>
              <a:t>feature completes the Venn diagram?</a:t>
            </a:r>
          </a:p>
          <a:p>
            <a:pPr marL="0" indent="0">
              <a:buNone/>
            </a:pPr>
            <a:r>
              <a:rPr lang="en-US" dirty="0"/>
              <a:t>A. created property taxes</a:t>
            </a:r>
          </a:p>
          <a:p>
            <a:pPr marL="0" indent="0">
              <a:buNone/>
            </a:pPr>
            <a:r>
              <a:rPr lang="en-US" dirty="0"/>
              <a:t>B. established a zoning board</a:t>
            </a:r>
          </a:p>
          <a:p>
            <a:pPr marL="0" indent="0">
              <a:buNone/>
            </a:pPr>
            <a:r>
              <a:rPr lang="en-US" dirty="0"/>
              <a:t>C. required a balanced budget</a:t>
            </a:r>
          </a:p>
          <a:p>
            <a:pPr marL="0" indent="0">
              <a:buNone/>
            </a:pPr>
            <a:r>
              <a:rPr lang="en-US" dirty="0"/>
              <a:t>D. guaranteed individual freedoms</a:t>
            </a: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Benchmark SS.7.C.3.13</a:t>
            </a:r>
          </a:p>
        </p:txBody>
      </p:sp>
      <p:sp>
        <p:nvSpPr>
          <p:cNvPr id="4" name="Oval 3"/>
          <p:cNvSpPr/>
          <p:nvPr/>
        </p:nvSpPr>
        <p:spPr>
          <a:xfrm>
            <a:off x="1219200" y="2514601"/>
            <a:ext cx="4038600" cy="2514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U.S. Constitution </a:t>
            </a:r>
          </a:p>
          <a:p>
            <a:r>
              <a:rPr lang="en-US" dirty="0" smtClean="0"/>
              <a:t>• </a:t>
            </a:r>
            <a:r>
              <a:rPr lang="en-US" dirty="0"/>
              <a:t>written in 1787</a:t>
            </a:r>
          </a:p>
          <a:p>
            <a:r>
              <a:rPr lang="en-US" dirty="0"/>
              <a:t>• established a</a:t>
            </a:r>
          </a:p>
          <a:p>
            <a:r>
              <a:rPr lang="en-US" dirty="0"/>
              <a:t>post office</a:t>
            </a:r>
          </a:p>
          <a:p>
            <a:r>
              <a:rPr lang="en-US" dirty="0"/>
              <a:t>• provided for the</a:t>
            </a:r>
          </a:p>
          <a:p>
            <a:r>
              <a:rPr lang="en-US" dirty="0"/>
              <a:t>coinage of money</a:t>
            </a:r>
          </a:p>
        </p:txBody>
      </p:sp>
      <p:sp>
        <p:nvSpPr>
          <p:cNvPr id="5" name="Oval 4"/>
          <p:cNvSpPr/>
          <p:nvPr/>
        </p:nvSpPr>
        <p:spPr>
          <a:xfrm>
            <a:off x="3810000" y="2514601"/>
            <a:ext cx="42672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solidFill>
                  <a:schemeClr val="tx1"/>
                </a:solidFill>
              </a:rPr>
              <a:t>Florida Constitution</a:t>
            </a:r>
          </a:p>
          <a:p>
            <a:pPr algn="r"/>
            <a:r>
              <a:rPr lang="en-US" dirty="0"/>
              <a:t>• current constitution</a:t>
            </a:r>
          </a:p>
          <a:p>
            <a:pPr algn="r"/>
            <a:r>
              <a:rPr lang="en-US" dirty="0"/>
              <a:t>ratified in 1968</a:t>
            </a:r>
          </a:p>
          <a:p>
            <a:pPr algn="r"/>
            <a:r>
              <a:rPr lang="en-US" dirty="0"/>
              <a:t>• called for the election</a:t>
            </a:r>
          </a:p>
          <a:p>
            <a:pPr algn="r"/>
            <a:r>
              <a:rPr lang="en-US" dirty="0"/>
              <a:t>of the cabinet</a:t>
            </a:r>
          </a:p>
          <a:p>
            <a:pPr algn="r"/>
            <a:r>
              <a:rPr lang="en-US" dirty="0"/>
              <a:t>• made English the</a:t>
            </a:r>
          </a:p>
          <a:p>
            <a:pPr algn="r"/>
            <a:r>
              <a:rPr lang="en-US" dirty="0"/>
              <a:t>official language</a:t>
            </a:r>
          </a:p>
        </p:txBody>
      </p:sp>
      <p:sp>
        <p:nvSpPr>
          <p:cNvPr id="12" name="Oval 11"/>
          <p:cNvSpPr/>
          <p:nvPr/>
        </p:nvSpPr>
        <p:spPr>
          <a:xfrm>
            <a:off x="3810000" y="2895600"/>
            <a:ext cx="10668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18" y="6322958"/>
            <a:ext cx="473164" cy="514350"/>
          </a:xfrm>
          <a:prstGeom prst="rect">
            <a:avLst/>
          </a:prstGeom>
        </p:spPr>
      </p:pic>
    </p:spTree>
    <p:extLst>
      <p:ext uri="{BB962C8B-B14F-4D97-AF65-F5344CB8AC3E}">
        <p14:creationId xmlns:p14="http://schemas.microsoft.com/office/powerpoint/2010/main" val="178741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2209800"/>
            <a:ext cx="8630272" cy="3877815"/>
          </a:xfrm>
        </p:spPr>
        <p:txBody>
          <a:bodyPr>
            <a:normAutofit fontScale="92500" lnSpcReduction="20000"/>
          </a:bodyPr>
          <a:lstStyle/>
          <a:p>
            <a:r>
              <a:rPr lang="en-US" dirty="0"/>
              <a:t>The diagram below shows that the colonists formed some of their political views from some </a:t>
            </a:r>
            <a:r>
              <a:rPr lang="en-US" dirty="0" smtClean="0"/>
              <a:t>historical </a:t>
            </a:r>
            <a:r>
              <a:rPr lang="en-US" dirty="0"/>
              <a:t>documents. </a:t>
            </a:r>
          </a:p>
          <a:p>
            <a:pPr marL="0" indent="0">
              <a:buNone/>
            </a:pPr>
            <a:r>
              <a:rPr lang="en-US" dirty="0" smtClean="0"/>
              <a:t>-----</a:t>
            </a:r>
          </a:p>
          <a:p>
            <a:pPr marL="0" indent="0">
              <a:buNone/>
            </a:pPr>
            <a:endParaRPr lang="en-US" dirty="0" smtClean="0"/>
          </a:p>
          <a:p>
            <a:pPr marL="0" indent="0">
              <a:buNone/>
            </a:pPr>
            <a:endParaRPr lang="en-US" dirty="0" smtClean="0"/>
          </a:p>
          <a:p>
            <a:pPr marL="0" indent="0">
              <a:buNone/>
            </a:pPr>
            <a:r>
              <a:rPr lang="en-US" dirty="0" smtClean="0">
                <a:solidFill>
                  <a:schemeClr val="accent1"/>
                </a:solidFill>
              </a:rPr>
              <a:t>Which </a:t>
            </a:r>
            <a:r>
              <a:rPr lang="en-US" dirty="0">
                <a:solidFill>
                  <a:schemeClr val="accent1"/>
                </a:solidFill>
              </a:rPr>
              <a:t>phrase completes the diagram? </a:t>
            </a:r>
          </a:p>
          <a:p>
            <a:endParaRPr lang="en-US" dirty="0" smtClean="0"/>
          </a:p>
          <a:p>
            <a:r>
              <a:rPr lang="en-US" dirty="0" smtClean="0"/>
              <a:t>A</a:t>
            </a:r>
            <a:r>
              <a:rPr lang="en-US" dirty="0"/>
              <a:t>. Separation of powers </a:t>
            </a:r>
          </a:p>
          <a:p>
            <a:r>
              <a:rPr lang="en-US" dirty="0"/>
              <a:t>B. Economic freedom </a:t>
            </a:r>
          </a:p>
          <a:p>
            <a:r>
              <a:rPr lang="en-US" dirty="0"/>
              <a:t>C. Self-government </a:t>
            </a:r>
          </a:p>
          <a:p>
            <a:r>
              <a:rPr lang="en-US" dirty="0"/>
              <a:t>D. Individual rights </a:t>
            </a:r>
          </a:p>
          <a:p>
            <a:endParaRPr lang="en-US" dirty="0"/>
          </a:p>
        </p:txBody>
      </p:sp>
      <p:sp>
        <p:nvSpPr>
          <p:cNvPr id="3" name="Title 2"/>
          <p:cNvSpPr>
            <a:spLocks noGrp="1"/>
          </p:cNvSpPr>
          <p:nvPr>
            <p:ph type="title"/>
          </p:nvPr>
        </p:nvSpPr>
        <p:spPr/>
        <p:txBody>
          <a:bodyPr/>
          <a:lstStyle/>
          <a:p>
            <a:r>
              <a:rPr lang="en-US" dirty="0"/>
              <a:t>Benchmark SS.7.C.1.2</a:t>
            </a:r>
          </a:p>
        </p:txBody>
      </p:sp>
      <p:sp>
        <p:nvSpPr>
          <p:cNvPr id="6" name="Rectangle 5"/>
          <p:cNvSpPr/>
          <p:nvPr/>
        </p:nvSpPr>
        <p:spPr>
          <a:xfrm>
            <a:off x="685800" y="2895600"/>
            <a:ext cx="1752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Magna </a:t>
            </a:r>
            <a:r>
              <a:rPr lang="en-US" dirty="0" err="1" smtClean="0"/>
              <a:t>Carta</a:t>
            </a:r>
            <a:r>
              <a:rPr lang="en-US" dirty="0" smtClean="0"/>
              <a:t> </a:t>
            </a:r>
            <a:endParaRPr lang="en-US" dirty="0"/>
          </a:p>
        </p:txBody>
      </p:sp>
      <p:sp>
        <p:nvSpPr>
          <p:cNvPr id="7" name="Rectangle 6"/>
          <p:cNvSpPr/>
          <p:nvPr/>
        </p:nvSpPr>
        <p:spPr>
          <a:xfrm>
            <a:off x="3352800" y="2895600"/>
            <a:ext cx="2895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Limited monarchy </a:t>
            </a:r>
            <a:endParaRPr lang="en-US" dirty="0"/>
          </a:p>
        </p:txBody>
      </p:sp>
      <p:cxnSp>
        <p:nvCxnSpPr>
          <p:cNvPr id="9" name="Straight Arrow Connector 8"/>
          <p:cNvCxnSpPr/>
          <p:nvPr/>
        </p:nvCxnSpPr>
        <p:spPr>
          <a:xfrm>
            <a:off x="2590800" y="3048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flipH="1">
            <a:off x="685801" y="3352800"/>
            <a:ext cx="2514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Mayflower  Compact </a:t>
            </a:r>
            <a:endParaRPr lang="en-US" dirty="0"/>
          </a:p>
        </p:txBody>
      </p:sp>
      <p:cxnSp>
        <p:nvCxnSpPr>
          <p:cNvPr id="12" name="Straight Arrow Connector 11"/>
          <p:cNvCxnSpPr/>
          <p:nvPr/>
        </p:nvCxnSpPr>
        <p:spPr>
          <a:xfrm>
            <a:off x="3352800" y="3505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343400" y="3352800"/>
            <a:ext cx="1752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4832878"/>
            <a:ext cx="876299" cy="577322"/>
          </a:xfrm>
          <a:prstGeom prst="rect">
            <a:avLst/>
          </a:prstGeom>
        </p:spPr>
      </p:pic>
    </p:spTree>
    <p:extLst>
      <p:ext uri="{BB962C8B-B14F-4D97-AF65-F5344CB8AC3E}">
        <p14:creationId xmlns:p14="http://schemas.microsoft.com/office/powerpoint/2010/main" val="366853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Differentiate between local, state, and </a:t>
            </a:r>
            <a:r>
              <a:rPr lang="en-US" dirty="0" smtClean="0"/>
              <a:t>federal governments</a:t>
            </a:r>
            <a:r>
              <a:rPr lang="en-US" dirty="0"/>
              <a:t>’ obligations and services.</a:t>
            </a:r>
          </a:p>
        </p:txBody>
      </p:sp>
      <p:sp>
        <p:nvSpPr>
          <p:cNvPr id="3" name="Title 2"/>
          <p:cNvSpPr>
            <a:spLocks noGrp="1"/>
          </p:cNvSpPr>
          <p:nvPr>
            <p:ph type="title"/>
          </p:nvPr>
        </p:nvSpPr>
        <p:spPr/>
        <p:txBody>
          <a:bodyPr/>
          <a:lstStyle/>
          <a:p>
            <a:r>
              <a:rPr lang="en-US" dirty="0"/>
              <a:t>Benchmark </a:t>
            </a:r>
            <a:r>
              <a:rPr lang="en-US" dirty="0" smtClean="0"/>
              <a:t>SS.7.C.3.14</a:t>
            </a:r>
            <a:endParaRPr lang="en-US" dirty="0"/>
          </a:p>
        </p:txBody>
      </p:sp>
    </p:spTree>
    <p:extLst>
      <p:ext uri="{BB962C8B-B14F-4D97-AF65-F5344CB8AC3E}">
        <p14:creationId xmlns:p14="http://schemas.microsoft.com/office/powerpoint/2010/main" val="13213223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fontScale="92500" lnSpcReduction="20000"/>
          </a:bodyPr>
          <a:lstStyle/>
          <a:p>
            <a:r>
              <a:rPr lang="en-US" dirty="0" smtClean="0"/>
              <a:t>Sample Question</a:t>
            </a:r>
          </a:p>
          <a:p>
            <a:pPr marL="0" indent="0">
              <a:buNone/>
            </a:pPr>
            <a:r>
              <a:rPr lang="en-US" dirty="0"/>
              <a:t>The Venn diagram below shows some services provided by state and local governments</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solidFill>
                <a:schemeClr val="accent1"/>
              </a:solidFill>
            </a:endParaRPr>
          </a:p>
          <a:p>
            <a:pPr marL="0" indent="0">
              <a:buNone/>
            </a:pPr>
            <a:endParaRPr lang="en-US" dirty="0">
              <a:solidFill>
                <a:schemeClr val="accent1"/>
              </a:solidFill>
            </a:endParaRPr>
          </a:p>
          <a:p>
            <a:pPr marL="0" indent="0">
              <a:buNone/>
            </a:pPr>
            <a:endParaRPr lang="en-US" dirty="0" smtClean="0">
              <a:solidFill>
                <a:schemeClr val="accent1"/>
              </a:solidFill>
            </a:endParaRPr>
          </a:p>
          <a:p>
            <a:pPr marL="0" indent="0">
              <a:buNone/>
            </a:pPr>
            <a:r>
              <a:rPr lang="en-US" dirty="0" smtClean="0">
                <a:solidFill>
                  <a:schemeClr val="accent1"/>
                </a:solidFill>
              </a:rPr>
              <a:t>Which </a:t>
            </a:r>
            <a:r>
              <a:rPr lang="en-US" dirty="0">
                <a:solidFill>
                  <a:schemeClr val="accent1"/>
                </a:solidFill>
              </a:rPr>
              <a:t>service completes the Venn diagram?</a:t>
            </a:r>
          </a:p>
          <a:p>
            <a:pPr marL="0" indent="0">
              <a:buNone/>
            </a:pPr>
            <a:r>
              <a:rPr lang="en-US" dirty="0"/>
              <a:t>A. regulating taxicabs</a:t>
            </a:r>
          </a:p>
          <a:p>
            <a:pPr marL="0" indent="0">
              <a:buNone/>
            </a:pPr>
            <a:r>
              <a:rPr lang="en-US" dirty="0"/>
              <a:t>B. creating a police force</a:t>
            </a:r>
          </a:p>
          <a:p>
            <a:pPr marL="0" indent="0">
              <a:buNone/>
            </a:pPr>
            <a:r>
              <a:rPr lang="en-US" dirty="0"/>
              <a:t>C. regulating savings banks</a:t>
            </a:r>
          </a:p>
          <a:p>
            <a:pPr marL="0" indent="0">
              <a:buNone/>
            </a:pPr>
            <a:r>
              <a:rPr lang="en-US" dirty="0"/>
              <a:t>D. issuing driver </a:t>
            </a:r>
            <a:r>
              <a:rPr lang="en-US" dirty="0" smtClean="0"/>
              <a:t>licenses</a:t>
            </a:r>
          </a:p>
        </p:txBody>
      </p:sp>
      <p:sp>
        <p:nvSpPr>
          <p:cNvPr id="3" name="Title 2"/>
          <p:cNvSpPr>
            <a:spLocks noGrp="1"/>
          </p:cNvSpPr>
          <p:nvPr>
            <p:ph type="title"/>
          </p:nvPr>
        </p:nvSpPr>
        <p:spPr>
          <a:xfrm>
            <a:off x="688490" y="0"/>
            <a:ext cx="7756263" cy="1219200"/>
          </a:xfrm>
        </p:spPr>
        <p:txBody>
          <a:bodyPr/>
          <a:lstStyle/>
          <a:p>
            <a:r>
              <a:rPr lang="en-US" dirty="0"/>
              <a:t>Benchmark SS.7.C.3.14</a:t>
            </a:r>
          </a:p>
        </p:txBody>
      </p:sp>
      <p:sp>
        <p:nvSpPr>
          <p:cNvPr id="4" name="Oval 3"/>
          <p:cNvSpPr/>
          <p:nvPr/>
        </p:nvSpPr>
        <p:spPr>
          <a:xfrm>
            <a:off x="0" y="2514600"/>
            <a:ext cx="47244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State Government Services </a:t>
            </a:r>
          </a:p>
          <a:p>
            <a:r>
              <a:rPr lang="en-US" dirty="0" smtClean="0"/>
              <a:t>*Regulating building codes</a:t>
            </a:r>
          </a:p>
          <a:p>
            <a:r>
              <a:rPr lang="en-US" dirty="0" smtClean="0"/>
              <a:t>*Regulating utilities</a:t>
            </a:r>
          </a:p>
          <a:p>
            <a:r>
              <a:rPr lang="en-US" dirty="0" smtClean="0"/>
              <a:t>*Granting teacher certificates</a:t>
            </a:r>
            <a:endParaRPr lang="en-US" dirty="0"/>
          </a:p>
        </p:txBody>
      </p:sp>
      <p:sp>
        <p:nvSpPr>
          <p:cNvPr id="5" name="Oval 4"/>
          <p:cNvSpPr/>
          <p:nvPr/>
        </p:nvSpPr>
        <p:spPr>
          <a:xfrm>
            <a:off x="3886200" y="2514600"/>
            <a:ext cx="48768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solidFill>
                  <a:schemeClr val="tx1"/>
                </a:solidFill>
              </a:rPr>
              <a:t>  Local Government Services</a:t>
            </a:r>
          </a:p>
          <a:p>
            <a:pPr algn="r"/>
            <a:r>
              <a:rPr lang="en-US" dirty="0" smtClean="0"/>
              <a:t> *Providing fire protection</a:t>
            </a:r>
          </a:p>
          <a:p>
            <a:pPr algn="r"/>
            <a:r>
              <a:rPr lang="en-US" dirty="0" smtClean="0"/>
              <a:t> *Enforcing zoning codes</a:t>
            </a:r>
          </a:p>
          <a:p>
            <a:pPr algn="r"/>
            <a:r>
              <a:rPr lang="en-US" dirty="0" smtClean="0"/>
              <a:t> *Providing trash collection </a:t>
            </a:r>
            <a:endParaRPr lang="en-US" dirty="0"/>
          </a:p>
        </p:txBody>
      </p:sp>
      <p:sp>
        <p:nvSpPr>
          <p:cNvPr id="6" name="Oval 5"/>
          <p:cNvSpPr/>
          <p:nvPr/>
        </p:nvSpPr>
        <p:spPr>
          <a:xfrm>
            <a:off x="3657600" y="2514600"/>
            <a:ext cx="15240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20" y="5573110"/>
            <a:ext cx="440145" cy="533400"/>
          </a:xfrm>
          <a:prstGeom prst="rect">
            <a:avLst/>
          </a:prstGeom>
        </p:spPr>
      </p:pic>
    </p:spTree>
    <p:extLst>
      <p:ext uri="{BB962C8B-B14F-4D97-AF65-F5344CB8AC3E}">
        <p14:creationId xmlns:p14="http://schemas.microsoft.com/office/powerpoint/2010/main" val="92586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81201"/>
            <a:ext cx="9143999" cy="4876800"/>
          </a:xfrm>
        </p:spPr>
        <p:txBody>
          <a:bodyPr>
            <a:normAutofit fontScale="92500"/>
          </a:bodyPr>
          <a:lstStyle/>
          <a:p>
            <a:r>
              <a:rPr lang="en-US" dirty="0"/>
              <a:t>Differentiate concepts related to U.S. </a:t>
            </a:r>
            <a:r>
              <a:rPr lang="en-US" dirty="0" smtClean="0"/>
              <a:t>domestic and </a:t>
            </a:r>
            <a:r>
              <a:rPr lang="en-US" dirty="0"/>
              <a:t>foreign policy</a:t>
            </a:r>
            <a:r>
              <a:rPr lang="en-US" dirty="0" smtClean="0"/>
              <a:t>.</a:t>
            </a:r>
          </a:p>
          <a:p>
            <a:r>
              <a:rPr lang="en-US" dirty="0" smtClean="0"/>
              <a:t>Sample Question </a:t>
            </a:r>
          </a:p>
          <a:p>
            <a:pPr marL="0" indent="0">
              <a:buNone/>
            </a:pPr>
            <a:endParaRPr lang="en-US" dirty="0" smtClean="0"/>
          </a:p>
          <a:p>
            <a:pPr marL="0" indent="0">
              <a:buNone/>
            </a:pPr>
            <a:r>
              <a:rPr lang="en-US" dirty="0" smtClean="0">
                <a:solidFill>
                  <a:schemeClr val="accent1"/>
                </a:solidFill>
              </a:rPr>
              <a:t>Which </a:t>
            </a:r>
            <a:r>
              <a:rPr lang="en-US" dirty="0">
                <a:solidFill>
                  <a:schemeClr val="accent1"/>
                </a:solidFill>
              </a:rPr>
              <a:t>action is an example of a foreign-policy decision?</a:t>
            </a:r>
          </a:p>
          <a:p>
            <a:pPr marL="0" indent="0">
              <a:buNone/>
            </a:pPr>
            <a:r>
              <a:rPr lang="en-US" dirty="0"/>
              <a:t>A. Congress increased providing support to newly arrived immigrants.</a:t>
            </a:r>
          </a:p>
          <a:p>
            <a:pPr marL="0" indent="0">
              <a:buNone/>
            </a:pPr>
            <a:r>
              <a:rPr lang="en-US" dirty="0"/>
              <a:t>B. The president requested a law to regulate pollution near international borders.</a:t>
            </a:r>
          </a:p>
          <a:p>
            <a:pPr marL="0" indent="0">
              <a:buNone/>
            </a:pPr>
            <a:r>
              <a:rPr lang="en-US" dirty="0"/>
              <a:t>C. Congress raised educational standards to make </a:t>
            </a:r>
            <a:r>
              <a:rPr lang="en-US" dirty="0" smtClean="0"/>
              <a:t>students competitive </a:t>
            </a:r>
            <a:r>
              <a:rPr lang="en-US" dirty="0"/>
              <a:t>in a global market.</a:t>
            </a:r>
          </a:p>
          <a:p>
            <a:pPr marL="0" indent="0">
              <a:buNone/>
            </a:pPr>
            <a:r>
              <a:rPr lang="en-US" dirty="0"/>
              <a:t>D. The president signed an executive order restoring relations with </a:t>
            </a:r>
            <a:r>
              <a:rPr lang="en-US" dirty="0" smtClean="0"/>
              <a:t>a communist </a:t>
            </a:r>
            <a:r>
              <a:rPr lang="en-US" dirty="0"/>
              <a:t>government</a:t>
            </a:r>
            <a:r>
              <a:rPr lang="en-US" dirty="0" smtClean="0"/>
              <a:t>.</a:t>
            </a:r>
            <a:endParaRPr lang="en-US" dirty="0"/>
          </a:p>
        </p:txBody>
      </p:sp>
      <p:sp>
        <p:nvSpPr>
          <p:cNvPr id="3" name="Title 2"/>
          <p:cNvSpPr>
            <a:spLocks noGrp="1"/>
          </p:cNvSpPr>
          <p:nvPr>
            <p:ph type="title"/>
          </p:nvPr>
        </p:nvSpPr>
        <p:spPr>
          <a:xfrm>
            <a:off x="554619" y="609600"/>
            <a:ext cx="7756263" cy="1054250"/>
          </a:xfrm>
        </p:spPr>
        <p:txBody>
          <a:bodyPr/>
          <a:lstStyle/>
          <a:p>
            <a:r>
              <a:rPr lang="en-US" dirty="0"/>
              <a:t>Benchmark </a:t>
            </a:r>
            <a:r>
              <a:rPr lang="en-US" dirty="0" smtClean="0"/>
              <a:t>SS.7.C.4.1</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36779"/>
            <a:ext cx="549364" cy="762000"/>
          </a:xfrm>
          <a:prstGeom prst="rect">
            <a:avLst/>
          </a:prstGeom>
        </p:spPr>
      </p:pic>
    </p:spTree>
    <p:extLst>
      <p:ext uri="{BB962C8B-B14F-4D97-AF65-F5344CB8AC3E}">
        <p14:creationId xmlns:p14="http://schemas.microsoft.com/office/powerpoint/2010/main" val="57627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1"/>
            <a:ext cx="7745505" cy="4876800"/>
          </a:xfrm>
        </p:spPr>
        <p:txBody>
          <a:bodyPr>
            <a:normAutofit/>
          </a:bodyPr>
          <a:lstStyle/>
          <a:p>
            <a:r>
              <a:rPr lang="en-US" dirty="0"/>
              <a:t>Recognize government and citizen </a:t>
            </a:r>
            <a:r>
              <a:rPr lang="en-US" dirty="0" smtClean="0"/>
              <a:t>participation in </a:t>
            </a:r>
            <a:r>
              <a:rPr lang="en-US" dirty="0"/>
              <a:t>international organizations</a:t>
            </a:r>
            <a:r>
              <a:rPr lang="en-US" dirty="0" smtClean="0"/>
              <a:t>.</a:t>
            </a:r>
          </a:p>
          <a:p>
            <a:r>
              <a:rPr lang="en-US" dirty="0" smtClean="0"/>
              <a:t>Sample Question</a:t>
            </a:r>
          </a:p>
          <a:p>
            <a:pPr marL="0" indent="0">
              <a:buNone/>
            </a:pPr>
            <a:endParaRPr lang="en-US" dirty="0" smtClean="0">
              <a:solidFill>
                <a:schemeClr val="accent1"/>
              </a:solidFill>
            </a:endParaRPr>
          </a:p>
          <a:p>
            <a:pPr marL="0" indent="0">
              <a:buNone/>
            </a:pPr>
            <a:r>
              <a:rPr lang="en-US" dirty="0" smtClean="0">
                <a:solidFill>
                  <a:schemeClr val="accent1"/>
                </a:solidFill>
              </a:rPr>
              <a:t>The </a:t>
            </a:r>
            <a:r>
              <a:rPr lang="en-US" dirty="0">
                <a:solidFill>
                  <a:schemeClr val="accent1"/>
                </a:solidFill>
              </a:rPr>
              <a:t>U.S. government is a member of which organization</a:t>
            </a:r>
            <a:r>
              <a:rPr lang="en-US" dirty="0" smtClean="0"/>
              <a:t>?</a:t>
            </a:r>
          </a:p>
          <a:p>
            <a:pPr marL="0" indent="0">
              <a:buNone/>
            </a:pPr>
            <a:endParaRPr lang="en-US" dirty="0"/>
          </a:p>
          <a:p>
            <a:pPr marL="0" indent="0">
              <a:buNone/>
            </a:pPr>
            <a:r>
              <a:rPr lang="en-US" dirty="0" smtClean="0"/>
              <a:t>A</a:t>
            </a:r>
            <a:r>
              <a:rPr lang="en-US" dirty="0"/>
              <a:t>. United Nations</a:t>
            </a:r>
          </a:p>
          <a:p>
            <a:pPr marL="0" indent="0">
              <a:buNone/>
            </a:pPr>
            <a:r>
              <a:rPr lang="en-US" dirty="0"/>
              <a:t>B. European Union</a:t>
            </a:r>
          </a:p>
          <a:p>
            <a:pPr marL="0" indent="0">
              <a:buNone/>
            </a:pPr>
            <a:r>
              <a:rPr lang="en-US" dirty="0"/>
              <a:t>C. World Wildlife Fund</a:t>
            </a:r>
          </a:p>
          <a:p>
            <a:pPr marL="0" indent="0">
              <a:buNone/>
            </a:pPr>
            <a:r>
              <a:rPr lang="en-US" dirty="0"/>
              <a:t>D. International Red Cross</a:t>
            </a:r>
            <a:endParaRPr lang="en-US" dirty="0" smtClean="0"/>
          </a:p>
          <a:p>
            <a:endParaRPr lang="en-US" dirty="0"/>
          </a:p>
        </p:txBody>
      </p:sp>
      <p:sp>
        <p:nvSpPr>
          <p:cNvPr id="3" name="Title 2"/>
          <p:cNvSpPr>
            <a:spLocks noGrp="1"/>
          </p:cNvSpPr>
          <p:nvPr>
            <p:ph type="title"/>
          </p:nvPr>
        </p:nvSpPr>
        <p:spPr/>
        <p:txBody>
          <a:bodyPr/>
          <a:lstStyle/>
          <a:p>
            <a:r>
              <a:rPr lang="en-US" dirty="0"/>
              <a:t>Benchmark </a:t>
            </a:r>
            <a:r>
              <a:rPr lang="en-US" dirty="0" smtClean="0"/>
              <a:t>SS.7.C.4.2</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133" y="4759872"/>
            <a:ext cx="473164" cy="533400"/>
          </a:xfrm>
          <a:prstGeom prst="rect">
            <a:avLst/>
          </a:prstGeom>
        </p:spPr>
      </p:pic>
    </p:spTree>
    <p:extLst>
      <p:ext uri="{BB962C8B-B14F-4D97-AF65-F5344CB8AC3E}">
        <p14:creationId xmlns:p14="http://schemas.microsoft.com/office/powerpoint/2010/main" val="212415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81200"/>
            <a:ext cx="9143999" cy="4876799"/>
          </a:xfrm>
        </p:spPr>
        <p:txBody>
          <a:bodyPr>
            <a:normAutofit lnSpcReduction="10000"/>
          </a:bodyPr>
          <a:lstStyle/>
          <a:p>
            <a:r>
              <a:rPr lang="en-US" dirty="0"/>
              <a:t>Describe examples of how the United States </a:t>
            </a:r>
            <a:r>
              <a:rPr lang="en-US" dirty="0" smtClean="0"/>
              <a:t>has dealt </a:t>
            </a:r>
            <a:r>
              <a:rPr lang="en-US" dirty="0"/>
              <a:t>with international conflicts</a:t>
            </a:r>
            <a:r>
              <a:rPr lang="en-US" dirty="0" smtClean="0"/>
              <a:t>.</a:t>
            </a:r>
          </a:p>
          <a:p>
            <a:r>
              <a:rPr lang="en-US" dirty="0" smtClean="0"/>
              <a:t>Sample Question</a:t>
            </a:r>
          </a:p>
          <a:p>
            <a:pPr marL="0" indent="0">
              <a:buNone/>
            </a:pPr>
            <a:endParaRPr lang="en-US" dirty="0" smtClean="0">
              <a:solidFill>
                <a:schemeClr val="accent1"/>
              </a:solidFill>
            </a:endParaRPr>
          </a:p>
          <a:p>
            <a:pPr marL="0" indent="0">
              <a:buNone/>
            </a:pPr>
            <a:r>
              <a:rPr lang="en-US" dirty="0" smtClean="0">
                <a:solidFill>
                  <a:schemeClr val="accent1"/>
                </a:solidFill>
              </a:rPr>
              <a:t>A </a:t>
            </a:r>
            <a:r>
              <a:rPr lang="en-US" dirty="0">
                <a:solidFill>
                  <a:schemeClr val="accent1"/>
                </a:solidFill>
              </a:rPr>
              <a:t>country with very strong economic ties to the United States is allowing human </a:t>
            </a:r>
            <a:r>
              <a:rPr lang="en-US" dirty="0" smtClean="0">
                <a:solidFill>
                  <a:schemeClr val="accent1"/>
                </a:solidFill>
              </a:rPr>
              <a:t>rights violations </a:t>
            </a:r>
            <a:r>
              <a:rPr lang="en-US" dirty="0">
                <a:solidFill>
                  <a:schemeClr val="accent1"/>
                </a:solidFill>
              </a:rPr>
              <a:t>to take place. Based on U.S. foreign policy, which is an appropriate first response?</a:t>
            </a:r>
          </a:p>
          <a:p>
            <a:pPr marL="0" indent="0">
              <a:buNone/>
            </a:pPr>
            <a:endParaRPr lang="en-US" dirty="0" smtClean="0"/>
          </a:p>
          <a:p>
            <a:pPr marL="0" indent="0">
              <a:buNone/>
            </a:pPr>
            <a:r>
              <a:rPr lang="en-US" dirty="0" smtClean="0"/>
              <a:t>A</a:t>
            </a:r>
            <a:r>
              <a:rPr lang="en-US" dirty="0"/>
              <a:t>. Initiate a trade ban.</a:t>
            </a:r>
          </a:p>
          <a:p>
            <a:pPr marL="0" indent="0">
              <a:buNone/>
            </a:pPr>
            <a:r>
              <a:rPr lang="en-US" dirty="0"/>
              <a:t>B. Initiate public protests.</a:t>
            </a:r>
          </a:p>
          <a:p>
            <a:pPr marL="0" indent="0">
              <a:buNone/>
            </a:pPr>
            <a:r>
              <a:rPr lang="en-US" dirty="0"/>
              <a:t>C. Initiate diplomatic talks.</a:t>
            </a:r>
          </a:p>
          <a:p>
            <a:pPr marL="0" indent="0">
              <a:buNone/>
            </a:pPr>
            <a:r>
              <a:rPr lang="en-US" dirty="0"/>
              <a:t>D. Initiate a military operation.</a:t>
            </a:r>
          </a:p>
        </p:txBody>
      </p:sp>
      <p:sp>
        <p:nvSpPr>
          <p:cNvPr id="3" name="Title 2"/>
          <p:cNvSpPr>
            <a:spLocks noGrp="1"/>
          </p:cNvSpPr>
          <p:nvPr>
            <p:ph type="title"/>
          </p:nvPr>
        </p:nvSpPr>
        <p:spPr/>
        <p:txBody>
          <a:bodyPr/>
          <a:lstStyle/>
          <a:p>
            <a:r>
              <a:rPr lang="en-US" dirty="0"/>
              <a:t>Benchmark </a:t>
            </a:r>
            <a:r>
              <a:rPr lang="en-US" dirty="0" smtClean="0"/>
              <a:t>SS.7.C.4.3</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38800"/>
            <a:ext cx="473165" cy="533400"/>
          </a:xfrm>
          <a:prstGeom prst="rect">
            <a:avLst/>
          </a:prstGeom>
        </p:spPr>
      </p:pic>
    </p:spTree>
    <p:extLst>
      <p:ext uri="{BB962C8B-B14F-4D97-AF65-F5344CB8AC3E}">
        <p14:creationId xmlns:p14="http://schemas.microsoft.com/office/powerpoint/2010/main" val="400316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Describe how English policies and responses </a:t>
            </a:r>
            <a:r>
              <a:rPr lang="en-US" dirty="0" smtClean="0"/>
              <a:t>to colonial </a:t>
            </a:r>
            <a:r>
              <a:rPr lang="en-US" dirty="0"/>
              <a:t>concerns led to the writing of the </a:t>
            </a:r>
            <a:r>
              <a:rPr lang="en-US" dirty="0" smtClean="0"/>
              <a:t>Declaration </a:t>
            </a:r>
            <a:r>
              <a:rPr lang="en-US" dirty="0"/>
              <a:t>of </a:t>
            </a:r>
            <a:r>
              <a:rPr lang="en-US" dirty="0" smtClean="0"/>
              <a:t>Independence</a:t>
            </a:r>
            <a:r>
              <a:rPr lang="en-US" dirty="0"/>
              <a:t>. </a:t>
            </a:r>
          </a:p>
          <a:p>
            <a:endParaRPr lang="en-US" dirty="0"/>
          </a:p>
        </p:txBody>
      </p:sp>
      <p:sp>
        <p:nvSpPr>
          <p:cNvPr id="3" name="Title 2"/>
          <p:cNvSpPr>
            <a:spLocks noGrp="1"/>
          </p:cNvSpPr>
          <p:nvPr>
            <p:ph type="title"/>
          </p:nvPr>
        </p:nvSpPr>
        <p:spPr/>
        <p:txBody>
          <a:bodyPr/>
          <a:lstStyle/>
          <a:p>
            <a:r>
              <a:rPr lang="en-US" dirty="0"/>
              <a:t>Benchmark </a:t>
            </a:r>
            <a:r>
              <a:rPr lang="en-US" dirty="0" smtClean="0"/>
              <a:t>SS.7.C.1.3</a:t>
            </a:r>
            <a:endParaRPr lang="en-US" dirty="0"/>
          </a:p>
        </p:txBody>
      </p:sp>
    </p:spTree>
    <p:extLst>
      <p:ext uri="{BB962C8B-B14F-4D97-AF65-F5344CB8AC3E}">
        <p14:creationId xmlns:p14="http://schemas.microsoft.com/office/powerpoint/2010/main" val="1713551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199"/>
            <a:ext cx="7745505" cy="4724401"/>
          </a:xfrm>
        </p:spPr>
        <p:txBody>
          <a:bodyPr>
            <a:normAutofit fontScale="92500" lnSpcReduction="10000"/>
          </a:bodyPr>
          <a:lstStyle/>
          <a:p>
            <a:r>
              <a:rPr lang="en-US" dirty="0"/>
              <a:t>The diagram below describes a cause that led to the writing of the Declaration of Independence.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2200" dirty="0" smtClean="0"/>
          </a:p>
          <a:p>
            <a:pPr marL="0" indent="0">
              <a:buNone/>
            </a:pPr>
            <a:r>
              <a:rPr lang="en-US" sz="2200" dirty="0" smtClean="0">
                <a:solidFill>
                  <a:schemeClr val="accent1"/>
                </a:solidFill>
              </a:rPr>
              <a:t>Which </a:t>
            </a:r>
            <a:r>
              <a:rPr lang="en-US" sz="2200" dirty="0">
                <a:solidFill>
                  <a:schemeClr val="accent1"/>
                </a:solidFill>
              </a:rPr>
              <a:t>action completes the diagram? </a:t>
            </a:r>
          </a:p>
          <a:p>
            <a:pPr marL="0" indent="0">
              <a:buNone/>
            </a:pPr>
            <a:r>
              <a:rPr lang="en-US" sz="2200" dirty="0"/>
              <a:t>A. Colonial agricultural trade increases. </a:t>
            </a:r>
          </a:p>
          <a:p>
            <a:pPr marL="0" indent="0">
              <a:buNone/>
            </a:pPr>
            <a:r>
              <a:rPr lang="en-US" sz="2200" dirty="0"/>
              <a:t>B. Colonial religious devotion increases. </a:t>
            </a:r>
            <a:endParaRPr lang="en-US" sz="2200" dirty="0" smtClean="0"/>
          </a:p>
          <a:p>
            <a:pPr marL="0" indent="0">
              <a:buNone/>
            </a:pPr>
            <a:r>
              <a:rPr lang="en-US" sz="2200" dirty="0" smtClean="0"/>
              <a:t>C</a:t>
            </a:r>
            <a:r>
              <a:rPr lang="en-US" sz="2200" dirty="0"/>
              <a:t>. Colonial demand for political change increases. </a:t>
            </a:r>
          </a:p>
          <a:p>
            <a:pPr marL="0" indent="0">
              <a:buNone/>
            </a:pPr>
            <a:r>
              <a:rPr lang="en-US" sz="2200" dirty="0"/>
              <a:t>D. Colonial demand for military assistance increases. </a:t>
            </a:r>
          </a:p>
        </p:txBody>
      </p:sp>
      <p:sp>
        <p:nvSpPr>
          <p:cNvPr id="3" name="Title 2"/>
          <p:cNvSpPr>
            <a:spLocks noGrp="1"/>
          </p:cNvSpPr>
          <p:nvPr>
            <p:ph type="title"/>
          </p:nvPr>
        </p:nvSpPr>
        <p:spPr/>
        <p:txBody>
          <a:bodyPr/>
          <a:lstStyle/>
          <a:p>
            <a:r>
              <a:rPr lang="en-US" dirty="0"/>
              <a:t>Benchmark SS.7.C.1.3</a:t>
            </a:r>
          </a:p>
        </p:txBody>
      </p:sp>
      <p:sp>
        <p:nvSpPr>
          <p:cNvPr id="4" name="Rectangle 3"/>
          <p:cNvSpPr/>
          <p:nvPr/>
        </p:nvSpPr>
        <p:spPr>
          <a:xfrm>
            <a:off x="990600" y="3200400"/>
            <a:ext cx="1371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British policies </a:t>
            </a:r>
          </a:p>
          <a:p>
            <a:pPr algn="ctr"/>
            <a:r>
              <a:rPr lang="en-US" dirty="0" smtClean="0"/>
              <a:t>limit </a:t>
            </a:r>
          </a:p>
          <a:p>
            <a:pPr algn="ctr"/>
            <a:r>
              <a:rPr lang="en-US" dirty="0" smtClean="0"/>
              <a:t>colonial rights. </a:t>
            </a:r>
            <a:endParaRPr lang="en-US" dirty="0"/>
          </a:p>
        </p:txBody>
      </p:sp>
      <p:sp>
        <p:nvSpPr>
          <p:cNvPr id="5" name="Rectangle 4"/>
          <p:cNvSpPr/>
          <p:nvPr/>
        </p:nvSpPr>
        <p:spPr>
          <a:xfrm>
            <a:off x="3200400" y="3200400"/>
            <a:ext cx="1371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6" name="Rectangle 5"/>
          <p:cNvSpPr/>
          <p:nvPr/>
        </p:nvSpPr>
        <p:spPr>
          <a:xfrm>
            <a:off x="5334000" y="3200400"/>
            <a:ext cx="14478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British ignore </a:t>
            </a:r>
          </a:p>
          <a:p>
            <a:pPr algn="ctr"/>
            <a:r>
              <a:rPr lang="en-US" dirty="0" smtClean="0"/>
              <a:t>colonial </a:t>
            </a:r>
          </a:p>
          <a:p>
            <a:pPr algn="ctr"/>
            <a:r>
              <a:rPr lang="en-US" dirty="0" smtClean="0"/>
              <a:t>grievances. </a:t>
            </a:r>
            <a:endParaRPr lang="en-US" dirty="0"/>
          </a:p>
        </p:txBody>
      </p:sp>
      <p:sp>
        <p:nvSpPr>
          <p:cNvPr id="7" name="Rectangle 6"/>
          <p:cNvSpPr/>
          <p:nvPr/>
        </p:nvSpPr>
        <p:spPr>
          <a:xfrm>
            <a:off x="7315200" y="3200400"/>
            <a:ext cx="18288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Declaration </a:t>
            </a:r>
          </a:p>
          <a:p>
            <a:pPr algn="ctr"/>
            <a:r>
              <a:rPr lang="en-US" dirty="0" smtClean="0"/>
              <a:t>of </a:t>
            </a:r>
          </a:p>
          <a:p>
            <a:pPr algn="ctr"/>
            <a:r>
              <a:rPr lang="en-US" dirty="0" smtClean="0"/>
              <a:t>Independence </a:t>
            </a:r>
          </a:p>
          <a:p>
            <a:pPr algn="ctr"/>
            <a:r>
              <a:rPr lang="en-US" dirty="0" smtClean="0"/>
              <a:t>is approved</a:t>
            </a:r>
            <a:endParaRPr lang="en-US" dirty="0"/>
          </a:p>
        </p:txBody>
      </p:sp>
      <p:cxnSp>
        <p:nvCxnSpPr>
          <p:cNvPr id="9" name="Straight Arrow Connector 8"/>
          <p:cNvCxnSpPr/>
          <p:nvPr/>
        </p:nvCxnSpPr>
        <p:spPr>
          <a:xfrm>
            <a:off x="2590800" y="41529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800600" y="41529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781800" y="41529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 y="5638800"/>
            <a:ext cx="647700" cy="600075"/>
          </a:xfrm>
          <a:prstGeom prst="rect">
            <a:avLst/>
          </a:prstGeom>
        </p:spPr>
      </p:pic>
    </p:spTree>
    <p:extLst>
      <p:ext uri="{BB962C8B-B14F-4D97-AF65-F5344CB8AC3E}">
        <p14:creationId xmlns:p14="http://schemas.microsoft.com/office/powerpoint/2010/main" val="213605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Analyze the ideas (natural rights, role of </a:t>
            </a:r>
            <a:r>
              <a:rPr lang="en-US" dirty="0" smtClean="0"/>
              <a:t>the government</a:t>
            </a:r>
            <a:r>
              <a:rPr lang="en-US" dirty="0"/>
              <a:t>) and complaints set forth in the Declaration of </a:t>
            </a:r>
            <a:r>
              <a:rPr lang="en-US" dirty="0" smtClean="0"/>
              <a:t>Independence. </a:t>
            </a:r>
            <a:endParaRPr lang="en-US" dirty="0"/>
          </a:p>
        </p:txBody>
      </p:sp>
      <p:sp>
        <p:nvSpPr>
          <p:cNvPr id="3" name="Title 2"/>
          <p:cNvSpPr>
            <a:spLocks noGrp="1"/>
          </p:cNvSpPr>
          <p:nvPr>
            <p:ph type="title"/>
          </p:nvPr>
        </p:nvSpPr>
        <p:spPr/>
        <p:txBody>
          <a:bodyPr/>
          <a:lstStyle/>
          <a:p>
            <a:r>
              <a:rPr lang="en-US" dirty="0"/>
              <a:t>Benchmark </a:t>
            </a:r>
            <a:r>
              <a:rPr lang="en-US" dirty="0" smtClean="0"/>
              <a:t>SS.7.C.1.4</a:t>
            </a:r>
            <a:endParaRPr lang="en-US" dirty="0"/>
          </a:p>
        </p:txBody>
      </p:sp>
    </p:spTree>
    <p:extLst>
      <p:ext uri="{BB962C8B-B14F-4D97-AF65-F5344CB8AC3E}">
        <p14:creationId xmlns:p14="http://schemas.microsoft.com/office/powerpoint/2010/main" val="1719984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648200"/>
          </a:xfrm>
        </p:spPr>
        <p:txBody>
          <a:bodyPr>
            <a:normAutofit fontScale="92500" lnSpcReduction="20000"/>
          </a:bodyPr>
          <a:lstStyle/>
          <a:p>
            <a:r>
              <a:rPr lang="en-US" dirty="0"/>
              <a:t>The passage below was written by Thomas Paine in his 1776 book, Common Sense</a:t>
            </a:r>
            <a:r>
              <a:rPr lang="en-US" dirty="0" smtClean="0"/>
              <a:t>.</a:t>
            </a:r>
          </a:p>
          <a:p>
            <a:endParaRPr lang="en-US" dirty="0" smtClean="0"/>
          </a:p>
          <a:p>
            <a:endParaRPr lang="en-US" dirty="0"/>
          </a:p>
          <a:p>
            <a:endParaRPr lang="en-US" dirty="0" smtClean="0"/>
          </a:p>
          <a:p>
            <a:endParaRPr lang="en-US" dirty="0"/>
          </a:p>
          <a:p>
            <a:pPr marL="0" indent="0">
              <a:buNone/>
            </a:pPr>
            <a:endParaRPr lang="en-US" dirty="0"/>
          </a:p>
          <a:p>
            <a:pPr marL="0" indent="0">
              <a:buNone/>
            </a:pPr>
            <a:r>
              <a:rPr lang="en-US" dirty="0" smtClean="0">
                <a:solidFill>
                  <a:schemeClr val="accent1"/>
                </a:solidFill>
              </a:rPr>
              <a:t>Based </a:t>
            </a:r>
            <a:r>
              <a:rPr lang="en-US" dirty="0">
                <a:solidFill>
                  <a:schemeClr val="accent1"/>
                </a:solidFill>
              </a:rPr>
              <a:t>on this passage, with which complaint against the king from the Declaration of </a:t>
            </a:r>
            <a:r>
              <a:rPr lang="en-US" dirty="0" smtClean="0">
                <a:solidFill>
                  <a:schemeClr val="accent1"/>
                </a:solidFill>
              </a:rPr>
              <a:t>Independence </a:t>
            </a:r>
            <a:r>
              <a:rPr lang="en-US" dirty="0">
                <a:solidFill>
                  <a:schemeClr val="accent1"/>
                </a:solidFill>
              </a:rPr>
              <a:t>would Thomas Paine agree? </a:t>
            </a:r>
          </a:p>
          <a:p>
            <a:r>
              <a:rPr lang="en-US" dirty="0"/>
              <a:t>A. persecuting immigrant groups </a:t>
            </a:r>
          </a:p>
          <a:p>
            <a:r>
              <a:rPr lang="en-US" dirty="0"/>
              <a:t>B. taking away religious rights </a:t>
            </a:r>
          </a:p>
          <a:p>
            <a:r>
              <a:rPr lang="en-US" dirty="0"/>
              <a:t>C. taking away political rights </a:t>
            </a:r>
          </a:p>
          <a:p>
            <a:r>
              <a:rPr lang="en-US" dirty="0"/>
              <a:t>D. persecuting racial groups </a:t>
            </a:r>
          </a:p>
          <a:p>
            <a:endParaRPr lang="en-US" dirty="0"/>
          </a:p>
          <a:p>
            <a:endParaRPr lang="en-US" dirty="0"/>
          </a:p>
        </p:txBody>
      </p:sp>
      <p:sp>
        <p:nvSpPr>
          <p:cNvPr id="3" name="Title 2"/>
          <p:cNvSpPr>
            <a:spLocks noGrp="1"/>
          </p:cNvSpPr>
          <p:nvPr>
            <p:ph type="title"/>
          </p:nvPr>
        </p:nvSpPr>
        <p:spPr/>
        <p:txBody>
          <a:bodyPr/>
          <a:lstStyle/>
          <a:p>
            <a:r>
              <a:rPr lang="en-US" dirty="0"/>
              <a:t>Benchmark SS.7.C.1.4</a:t>
            </a:r>
          </a:p>
        </p:txBody>
      </p:sp>
      <p:sp>
        <p:nvSpPr>
          <p:cNvPr id="4" name="Rounded Rectangle 3"/>
          <p:cNvSpPr/>
          <p:nvPr/>
        </p:nvSpPr>
        <p:spPr>
          <a:xfrm>
            <a:off x="1219200" y="2590800"/>
            <a:ext cx="6400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powers of governing . . . in the hands of the king . . . himself such an . . . </a:t>
            </a:r>
          </a:p>
          <a:p>
            <a:pPr algn="ctr"/>
            <a:r>
              <a:rPr lang="en-US" dirty="0" smtClean="0"/>
              <a:t>enemy to liberty . . . is he . . . a proper person to say to these colonies, </a:t>
            </a:r>
          </a:p>
          <a:p>
            <a:pPr algn="ctr"/>
            <a:r>
              <a:rPr lang="en-US" dirty="0" smtClean="0"/>
              <a:t>“YOU SHALL MAKE NO LAWS BUT WHAT I PLEASE.</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8681" y="5638800"/>
            <a:ext cx="492919" cy="561452"/>
          </a:xfrm>
          <a:prstGeom prst="rect">
            <a:avLst/>
          </a:prstGeom>
        </p:spPr>
      </p:pic>
    </p:spTree>
    <p:extLst>
      <p:ext uri="{BB962C8B-B14F-4D97-AF65-F5344CB8AC3E}">
        <p14:creationId xmlns:p14="http://schemas.microsoft.com/office/powerpoint/2010/main" val="425788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363</TotalTime>
  <Words>3380</Words>
  <Application>Microsoft Office PowerPoint</Application>
  <PresentationFormat>On-screen Show (4:3)</PresentationFormat>
  <Paragraphs>620</Paragraphs>
  <Slides>54</Slides>
  <Notes>35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Hardcover</vt:lpstr>
      <vt:lpstr>Civics </vt:lpstr>
      <vt:lpstr>Benchmark SS.7.C.1.1</vt:lpstr>
      <vt:lpstr>Benchmark SS.7.C.1.1</vt:lpstr>
      <vt:lpstr>Benchmark SS.7.C.1.2</vt:lpstr>
      <vt:lpstr>Benchmark SS.7.C.1.2</vt:lpstr>
      <vt:lpstr>Benchmark SS.7.C.1.3</vt:lpstr>
      <vt:lpstr>Benchmark SS.7.C.1.3</vt:lpstr>
      <vt:lpstr>Benchmark SS.7.C.1.4</vt:lpstr>
      <vt:lpstr>Benchmark SS.7.C.1.4</vt:lpstr>
      <vt:lpstr>Benchmark SS.7.C.1.5</vt:lpstr>
      <vt:lpstr>Benchmark SS.7.C.1.6</vt:lpstr>
      <vt:lpstr>Benchmark SS.7.C.1.7</vt:lpstr>
      <vt:lpstr>Benchmark SS.7.C.1.7</vt:lpstr>
      <vt:lpstr>Benchmark SS.7.C.1.8</vt:lpstr>
      <vt:lpstr>Benchmark SS.7.C.1.9</vt:lpstr>
      <vt:lpstr>Benchmark SS.7.C.2.1</vt:lpstr>
      <vt:lpstr>Benchmark SS.7.C.2.1</vt:lpstr>
      <vt:lpstr>Benchmark SS.7.C.2.2</vt:lpstr>
      <vt:lpstr>Benchmark SS.7.C.2.4</vt:lpstr>
      <vt:lpstr>Benchmark SS.7.C.2.5</vt:lpstr>
      <vt:lpstr>Benchmark SS.7.C.2.5</vt:lpstr>
      <vt:lpstr>Benchmark SS.7.C.2.8</vt:lpstr>
      <vt:lpstr>Benchmark SS.7.C.2.9</vt:lpstr>
      <vt:lpstr>Benchmark SS.7.C.2.9</vt:lpstr>
      <vt:lpstr>Benchmark SS.7.C.2.10</vt:lpstr>
      <vt:lpstr>Benchmark SS.7.C.2.11</vt:lpstr>
      <vt:lpstr>Benchmark SS.7.C.2.11</vt:lpstr>
      <vt:lpstr>Benchmark SS.7.C.2.12</vt:lpstr>
      <vt:lpstr>Benchmark SS.7.C.2.12</vt:lpstr>
      <vt:lpstr>Benchmark SS.7.C.2.13</vt:lpstr>
      <vt:lpstr>Benchmark SS.7.C.2.13</vt:lpstr>
      <vt:lpstr>Benchmark SS.7.C.3.1</vt:lpstr>
      <vt:lpstr>Benchmark SS.7.C.3.2</vt:lpstr>
      <vt:lpstr>Benchmark SS.7.C.3.2</vt:lpstr>
      <vt:lpstr>Benchmark SS.7.C.3.3</vt:lpstr>
      <vt:lpstr>Benchmark SS.7.C.3.3</vt:lpstr>
      <vt:lpstr>Benchmark SS.7.C.3.4</vt:lpstr>
      <vt:lpstr>Benchmark SS.7.C.3.5</vt:lpstr>
      <vt:lpstr>Benchmark SS.7.C.3.6</vt:lpstr>
      <vt:lpstr>Benchmark SS.7.C.3.7</vt:lpstr>
      <vt:lpstr>Benchmark SS.7.C.3.7</vt:lpstr>
      <vt:lpstr>Benchmark SS.7.C.3.8-3.9</vt:lpstr>
      <vt:lpstr>Benchmark SS.7.C.3.8-3.9</vt:lpstr>
      <vt:lpstr>Benchmark SS.7.C.3.10</vt:lpstr>
      <vt:lpstr>Benchmark SS.7.C.3.11</vt:lpstr>
      <vt:lpstr>Benchmark SS.7.C.3.11</vt:lpstr>
      <vt:lpstr>Benchmark SS.7.C.3.12</vt:lpstr>
      <vt:lpstr>Benchmark SS.7.C.3.13</vt:lpstr>
      <vt:lpstr>Benchmark SS.7.C.3.13</vt:lpstr>
      <vt:lpstr>Benchmark SS.7.C.3.14</vt:lpstr>
      <vt:lpstr>Benchmark SS.7.C.3.14</vt:lpstr>
      <vt:lpstr>Benchmark SS.7.C.4.1</vt:lpstr>
      <vt:lpstr>Benchmark SS.7.C.4.2</vt:lpstr>
      <vt:lpstr>Benchmark SS.7.C.4.3</vt:lpstr>
    </vt:vector>
  </TitlesOfParts>
  <Company>M-DCPS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Civics</dc:title>
  <dc:creator>Raymond, Jeffrey B.</dc:creator>
  <cp:lastModifiedBy>Kelly Watt</cp:lastModifiedBy>
  <cp:revision>227</cp:revision>
  <dcterms:created xsi:type="dcterms:W3CDTF">2013-10-23T15:08:38Z</dcterms:created>
  <dcterms:modified xsi:type="dcterms:W3CDTF">2014-03-06T21:20:48Z</dcterms:modified>
</cp:coreProperties>
</file>